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2"/>
  </p:notesMasterIdLst>
  <p:sldIdLst>
    <p:sldId id="299" r:id="rId4"/>
    <p:sldId id="298" r:id="rId5"/>
    <p:sldId id="304" r:id="rId6"/>
    <p:sldId id="306" r:id="rId7"/>
    <p:sldId id="293" r:id="rId8"/>
    <p:sldId id="300" r:id="rId9"/>
    <p:sldId id="295" r:id="rId10"/>
    <p:sldId id="307" r:id="rId11"/>
    <p:sldId id="296" r:id="rId12"/>
    <p:sldId id="308" r:id="rId13"/>
    <p:sldId id="309" r:id="rId14"/>
    <p:sldId id="261" r:id="rId15"/>
    <p:sldId id="311" r:id="rId16"/>
    <p:sldId id="310" r:id="rId17"/>
    <p:sldId id="264" r:id="rId18"/>
    <p:sldId id="305" r:id="rId19"/>
    <p:sldId id="272" r:id="rId20"/>
    <p:sldId id="271" r:id="rId21"/>
    <p:sldId id="287" r:id="rId22"/>
    <p:sldId id="288" r:id="rId23"/>
    <p:sldId id="289" r:id="rId24"/>
    <p:sldId id="290" r:id="rId25"/>
    <p:sldId id="291" r:id="rId26"/>
    <p:sldId id="316" r:id="rId27"/>
    <p:sldId id="292" r:id="rId28"/>
    <p:sldId id="318" r:id="rId29"/>
    <p:sldId id="317"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A1C3C-66A4-43D5-8E1A-43B2F56DC81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391713-C569-48B1-898E-F6E006738C57}">
      <dgm:prSet/>
      <dgm:spPr/>
      <dgm:t>
        <a:bodyPr/>
        <a:lstStyle/>
        <a:p>
          <a:r>
            <a:rPr lang="en-GB" dirty="0"/>
            <a:t>Structured medication reviews and optimisation</a:t>
          </a:r>
          <a:endParaRPr lang="en-US" dirty="0"/>
        </a:p>
      </dgm:t>
    </dgm:pt>
    <dgm:pt modelId="{DBFFBC8E-A17E-46C2-9821-44967D66640E}" type="parTrans" cxnId="{90159961-B13A-44D4-AB3A-8AE360DEEDB6}">
      <dgm:prSet/>
      <dgm:spPr/>
      <dgm:t>
        <a:bodyPr/>
        <a:lstStyle/>
        <a:p>
          <a:endParaRPr lang="en-US"/>
        </a:p>
      </dgm:t>
    </dgm:pt>
    <dgm:pt modelId="{69DF6672-6AB0-4A96-B3E3-335C897B70B5}" type="sibTrans" cxnId="{90159961-B13A-44D4-AB3A-8AE360DEEDB6}">
      <dgm:prSet/>
      <dgm:spPr/>
      <dgm:t>
        <a:bodyPr/>
        <a:lstStyle/>
        <a:p>
          <a:endParaRPr lang="en-US"/>
        </a:p>
      </dgm:t>
    </dgm:pt>
    <dgm:pt modelId="{FFF989C4-0D93-476C-AC7A-12A7AA78E5A1}">
      <dgm:prSet/>
      <dgm:spPr/>
      <dgm:t>
        <a:bodyPr/>
        <a:lstStyle/>
        <a:p>
          <a:r>
            <a:rPr lang="en-GB"/>
            <a:t>Enhanced health in Care Homes</a:t>
          </a:r>
          <a:endParaRPr lang="en-US"/>
        </a:p>
      </dgm:t>
    </dgm:pt>
    <dgm:pt modelId="{DFE13DD7-7C9F-47AA-9D19-ABAD2410C591}" type="parTrans" cxnId="{00CBB6B9-BEF0-4E0A-B144-C48634BCC330}">
      <dgm:prSet/>
      <dgm:spPr/>
      <dgm:t>
        <a:bodyPr/>
        <a:lstStyle/>
        <a:p>
          <a:endParaRPr lang="en-US"/>
        </a:p>
      </dgm:t>
    </dgm:pt>
    <dgm:pt modelId="{11570216-A946-4C46-B55C-3E9DE97BD3FC}" type="sibTrans" cxnId="{00CBB6B9-BEF0-4E0A-B144-C48634BCC330}">
      <dgm:prSet/>
      <dgm:spPr/>
      <dgm:t>
        <a:bodyPr/>
        <a:lstStyle/>
        <a:p>
          <a:endParaRPr lang="en-US"/>
        </a:p>
      </dgm:t>
    </dgm:pt>
    <dgm:pt modelId="{B9CB59D9-371A-4AC5-9B61-EDD1419C7A09}">
      <dgm:prSet/>
      <dgm:spPr/>
      <dgm:t>
        <a:bodyPr/>
        <a:lstStyle/>
        <a:p>
          <a:r>
            <a:rPr lang="en-GB"/>
            <a:t>Anticipatory Care</a:t>
          </a:r>
          <a:endParaRPr lang="en-US"/>
        </a:p>
      </dgm:t>
    </dgm:pt>
    <dgm:pt modelId="{0C3B9CA3-B686-4396-9BFF-F87F34ADBD73}" type="parTrans" cxnId="{8BADE95F-1B12-452B-856A-02903CFFAB22}">
      <dgm:prSet/>
      <dgm:spPr/>
      <dgm:t>
        <a:bodyPr/>
        <a:lstStyle/>
        <a:p>
          <a:endParaRPr lang="en-US"/>
        </a:p>
      </dgm:t>
    </dgm:pt>
    <dgm:pt modelId="{AA73B84B-4BFD-4C30-A012-3ECE8D36446A}" type="sibTrans" cxnId="{8BADE95F-1B12-452B-856A-02903CFFAB22}">
      <dgm:prSet/>
      <dgm:spPr/>
      <dgm:t>
        <a:bodyPr/>
        <a:lstStyle/>
        <a:p>
          <a:endParaRPr lang="en-US"/>
        </a:p>
      </dgm:t>
    </dgm:pt>
    <dgm:pt modelId="{A2D0F252-5D58-4741-B85F-1733DA335F23}">
      <dgm:prSet/>
      <dgm:spPr/>
      <dgm:t>
        <a:bodyPr/>
        <a:lstStyle/>
        <a:p>
          <a:r>
            <a:rPr lang="en-GB"/>
            <a:t>Supporting Early Cancer Diagnosis</a:t>
          </a:r>
          <a:endParaRPr lang="en-US"/>
        </a:p>
      </dgm:t>
    </dgm:pt>
    <dgm:pt modelId="{13C15CC7-F09C-429D-B9F6-4C8BB09F8440}" type="parTrans" cxnId="{04A7107F-DBCC-420C-AEB8-BCEDA19EEA20}">
      <dgm:prSet/>
      <dgm:spPr/>
      <dgm:t>
        <a:bodyPr/>
        <a:lstStyle/>
        <a:p>
          <a:endParaRPr lang="en-US"/>
        </a:p>
      </dgm:t>
    </dgm:pt>
    <dgm:pt modelId="{8E52EAD7-06AF-401C-9763-7E7D7CB82513}" type="sibTrans" cxnId="{04A7107F-DBCC-420C-AEB8-BCEDA19EEA20}">
      <dgm:prSet/>
      <dgm:spPr/>
      <dgm:t>
        <a:bodyPr/>
        <a:lstStyle/>
        <a:p>
          <a:endParaRPr lang="en-US"/>
        </a:p>
      </dgm:t>
    </dgm:pt>
    <dgm:pt modelId="{BF9A6D79-5590-49DE-A71E-699A10A7AB34}">
      <dgm:prSet/>
      <dgm:spPr/>
      <dgm:t>
        <a:bodyPr/>
        <a:lstStyle/>
        <a:p>
          <a:r>
            <a:rPr lang="en-GB"/>
            <a:t>Personalised Care</a:t>
          </a:r>
          <a:endParaRPr lang="en-US"/>
        </a:p>
      </dgm:t>
    </dgm:pt>
    <dgm:pt modelId="{F16C7DF6-A1BD-465F-8EA1-C6F1A204823B}" type="parTrans" cxnId="{CA79949B-B53A-42BE-803C-64E2DE5D62B4}">
      <dgm:prSet/>
      <dgm:spPr/>
      <dgm:t>
        <a:bodyPr/>
        <a:lstStyle/>
        <a:p>
          <a:endParaRPr lang="en-US"/>
        </a:p>
      </dgm:t>
    </dgm:pt>
    <dgm:pt modelId="{C6BF5FF1-6A07-4C27-A40F-AE8DFD3937BF}" type="sibTrans" cxnId="{CA79949B-B53A-42BE-803C-64E2DE5D62B4}">
      <dgm:prSet/>
      <dgm:spPr/>
      <dgm:t>
        <a:bodyPr/>
        <a:lstStyle/>
        <a:p>
          <a:endParaRPr lang="en-US"/>
        </a:p>
      </dgm:t>
    </dgm:pt>
    <dgm:pt modelId="{702F3AFA-567B-486F-81D4-0531D2883A25}">
      <dgm:prSet/>
      <dgm:spPr/>
      <dgm:t>
        <a:bodyPr/>
        <a:lstStyle/>
        <a:p>
          <a:r>
            <a:rPr lang="en-GB"/>
            <a:t>CVD Prevention and Diagnosis</a:t>
          </a:r>
          <a:endParaRPr lang="en-US"/>
        </a:p>
      </dgm:t>
    </dgm:pt>
    <dgm:pt modelId="{13D7616C-4D10-466F-B9E9-FF7CCFCD903A}" type="parTrans" cxnId="{9D22B52B-507A-49F3-A5F0-45C2052B0E2B}">
      <dgm:prSet/>
      <dgm:spPr/>
      <dgm:t>
        <a:bodyPr/>
        <a:lstStyle/>
        <a:p>
          <a:endParaRPr lang="en-US"/>
        </a:p>
      </dgm:t>
    </dgm:pt>
    <dgm:pt modelId="{4FDB88FD-C70A-4FD5-B198-17A200198C98}" type="sibTrans" cxnId="{9D22B52B-507A-49F3-A5F0-45C2052B0E2B}">
      <dgm:prSet/>
      <dgm:spPr/>
      <dgm:t>
        <a:bodyPr/>
        <a:lstStyle/>
        <a:p>
          <a:endParaRPr lang="en-US"/>
        </a:p>
      </dgm:t>
    </dgm:pt>
    <dgm:pt modelId="{4BCC8ADE-62C4-42AB-88DE-06B3CEBAEB3D}">
      <dgm:prSet/>
      <dgm:spPr/>
      <dgm:t>
        <a:bodyPr/>
        <a:lstStyle/>
        <a:p>
          <a:r>
            <a:rPr lang="en-GB"/>
            <a:t>Tackling Neighbourhood Inequalities</a:t>
          </a:r>
          <a:endParaRPr lang="en-US"/>
        </a:p>
      </dgm:t>
    </dgm:pt>
    <dgm:pt modelId="{157B9DA3-2087-4411-AF30-4A6559F9321B}" type="parTrans" cxnId="{53C6F06E-A9F3-465F-9058-573917C5A0FD}">
      <dgm:prSet/>
      <dgm:spPr/>
      <dgm:t>
        <a:bodyPr/>
        <a:lstStyle/>
        <a:p>
          <a:endParaRPr lang="en-US"/>
        </a:p>
      </dgm:t>
    </dgm:pt>
    <dgm:pt modelId="{80A4DE43-2848-4B02-819C-7BFA1D0C3BD9}" type="sibTrans" cxnId="{53C6F06E-A9F3-465F-9058-573917C5A0FD}">
      <dgm:prSet/>
      <dgm:spPr/>
      <dgm:t>
        <a:bodyPr/>
        <a:lstStyle/>
        <a:p>
          <a:endParaRPr lang="en-US"/>
        </a:p>
      </dgm:t>
    </dgm:pt>
    <dgm:pt modelId="{C523993A-CAE9-4374-8A4C-517C8F2D1508}" type="pres">
      <dgm:prSet presAssocID="{053A1C3C-66A4-43D5-8E1A-43B2F56DC818}" presName="root" presStyleCnt="0">
        <dgm:presLayoutVars>
          <dgm:dir/>
          <dgm:resizeHandles val="exact"/>
        </dgm:presLayoutVars>
      </dgm:prSet>
      <dgm:spPr/>
    </dgm:pt>
    <dgm:pt modelId="{5E931D9F-F6F9-4F61-B131-080409CA03D8}" type="pres">
      <dgm:prSet presAssocID="{20391713-C569-48B1-898E-F6E006738C57}" presName="compNode" presStyleCnt="0"/>
      <dgm:spPr/>
    </dgm:pt>
    <dgm:pt modelId="{5B01887A-626E-47ED-99B1-458B6CF82605}" type="pres">
      <dgm:prSet presAssocID="{20391713-C569-48B1-898E-F6E006738C57}" presName="bgRect" presStyleLbl="bgShp" presStyleIdx="0" presStyleCnt="7"/>
      <dgm:spPr/>
    </dgm:pt>
    <dgm:pt modelId="{2C537B5E-FE7D-459C-9E9C-5A451E699541}" type="pres">
      <dgm:prSet presAssocID="{20391713-C569-48B1-898E-F6E006738C57}"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379DCBB0-3726-4F68-9772-25E7C80E0C66}" type="pres">
      <dgm:prSet presAssocID="{20391713-C569-48B1-898E-F6E006738C57}" presName="spaceRect" presStyleCnt="0"/>
      <dgm:spPr/>
    </dgm:pt>
    <dgm:pt modelId="{7FACCD33-BB96-453D-8B6C-9AC85E91F33F}" type="pres">
      <dgm:prSet presAssocID="{20391713-C569-48B1-898E-F6E006738C57}" presName="parTx" presStyleLbl="revTx" presStyleIdx="0" presStyleCnt="7">
        <dgm:presLayoutVars>
          <dgm:chMax val="0"/>
          <dgm:chPref val="0"/>
        </dgm:presLayoutVars>
      </dgm:prSet>
      <dgm:spPr/>
    </dgm:pt>
    <dgm:pt modelId="{401F43DC-7EE0-4622-BF8A-CF4EDD40E05E}" type="pres">
      <dgm:prSet presAssocID="{69DF6672-6AB0-4A96-B3E3-335C897B70B5}" presName="sibTrans" presStyleCnt="0"/>
      <dgm:spPr/>
    </dgm:pt>
    <dgm:pt modelId="{9EE0BD51-F0F3-4CC4-A12C-7A57DA7832E8}" type="pres">
      <dgm:prSet presAssocID="{FFF989C4-0D93-476C-AC7A-12A7AA78E5A1}" presName="compNode" presStyleCnt="0"/>
      <dgm:spPr/>
    </dgm:pt>
    <dgm:pt modelId="{A00C2DD7-2AC4-456E-BAFD-3C9679B4A397}" type="pres">
      <dgm:prSet presAssocID="{FFF989C4-0D93-476C-AC7A-12A7AA78E5A1}" presName="bgRect" presStyleLbl="bgShp" presStyleIdx="1" presStyleCnt="7"/>
      <dgm:spPr/>
    </dgm:pt>
    <dgm:pt modelId="{FCBAB33A-EFBD-4832-A8DD-0AC486CE7269}" type="pres">
      <dgm:prSet presAssocID="{FFF989C4-0D93-476C-AC7A-12A7AA78E5A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B24396F0-44DF-4E6D-A5D0-67398C1F0E7F}" type="pres">
      <dgm:prSet presAssocID="{FFF989C4-0D93-476C-AC7A-12A7AA78E5A1}" presName="spaceRect" presStyleCnt="0"/>
      <dgm:spPr/>
    </dgm:pt>
    <dgm:pt modelId="{4F2EBF1A-8852-40C7-AFF5-16D067966582}" type="pres">
      <dgm:prSet presAssocID="{FFF989C4-0D93-476C-AC7A-12A7AA78E5A1}" presName="parTx" presStyleLbl="revTx" presStyleIdx="1" presStyleCnt="7">
        <dgm:presLayoutVars>
          <dgm:chMax val="0"/>
          <dgm:chPref val="0"/>
        </dgm:presLayoutVars>
      </dgm:prSet>
      <dgm:spPr/>
    </dgm:pt>
    <dgm:pt modelId="{DDC1DDEF-94B1-4C97-9AB4-8AF08112E1E5}" type="pres">
      <dgm:prSet presAssocID="{11570216-A946-4C46-B55C-3E9DE97BD3FC}" presName="sibTrans" presStyleCnt="0"/>
      <dgm:spPr/>
    </dgm:pt>
    <dgm:pt modelId="{ABCAF3F0-9650-4BD3-B3DC-9DB39770C225}" type="pres">
      <dgm:prSet presAssocID="{B9CB59D9-371A-4AC5-9B61-EDD1419C7A09}" presName="compNode" presStyleCnt="0"/>
      <dgm:spPr/>
    </dgm:pt>
    <dgm:pt modelId="{47A55B6B-02C9-4099-B01D-17619476BB2E}" type="pres">
      <dgm:prSet presAssocID="{B9CB59D9-371A-4AC5-9B61-EDD1419C7A09}" presName="bgRect" presStyleLbl="bgShp" presStyleIdx="2" presStyleCnt="7"/>
      <dgm:spPr/>
    </dgm:pt>
    <dgm:pt modelId="{9A810022-2E91-4989-84DF-7981355727CE}" type="pres">
      <dgm:prSet presAssocID="{B9CB59D9-371A-4AC5-9B61-EDD1419C7A0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6C10DA39-063A-4E31-B112-C7593AB7FBE1}" type="pres">
      <dgm:prSet presAssocID="{B9CB59D9-371A-4AC5-9B61-EDD1419C7A09}" presName="spaceRect" presStyleCnt="0"/>
      <dgm:spPr/>
    </dgm:pt>
    <dgm:pt modelId="{776BEDDA-1956-469A-B075-C59E6191DC17}" type="pres">
      <dgm:prSet presAssocID="{B9CB59D9-371A-4AC5-9B61-EDD1419C7A09}" presName="parTx" presStyleLbl="revTx" presStyleIdx="2" presStyleCnt="7">
        <dgm:presLayoutVars>
          <dgm:chMax val="0"/>
          <dgm:chPref val="0"/>
        </dgm:presLayoutVars>
      </dgm:prSet>
      <dgm:spPr/>
    </dgm:pt>
    <dgm:pt modelId="{56CB01BB-A973-4D69-92B2-E00B31EB3D8B}" type="pres">
      <dgm:prSet presAssocID="{AA73B84B-4BFD-4C30-A012-3ECE8D36446A}" presName="sibTrans" presStyleCnt="0"/>
      <dgm:spPr/>
    </dgm:pt>
    <dgm:pt modelId="{FB7EF063-FB4F-44AA-A8DA-EE791AF78DF5}" type="pres">
      <dgm:prSet presAssocID="{A2D0F252-5D58-4741-B85F-1733DA335F23}" presName="compNode" presStyleCnt="0"/>
      <dgm:spPr/>
    </dgm:pt>
    <dgm:pt modelId="{7E490578-D68E-42FE-9BE9-FC2661B43A05}" type="pres">
      <dgm:prSet presAssocID="{A2D0F252-5D58-4741-B85F-1733DA335F23}" presName="bgRect" presStyleLbl="bgShp" presStyleIdx="3" presStyleCnt="7"/>
      <dgm:spPr/>
    </dgm:pt>
    <dgm:pt modelId="{AE126C1F-1658-4D14-BC39-2E293DE3E6E4}" type="pres">
      <dgm:prSet presAssocID="{A2D0F252-5D58-4741-B85F-1733DA335F2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D3838E2F-C854-4863-AD63-10E0831A6643}" type="pres">
      <dgm:prSet presAssocID="{A2D0F252-5D58-4741-B85F-1733DA335F23}" presName="spaceRect" presStyleCnt="0"/>
      <dgm:spPr/>
    </dgm:pt>
    <dgm:pt modelId="{43182DFC-C50A-42E4-9089-1F9594BEFFCA}" type="pres">
      <dgm:prSet presAssocID="{A2D0F252-5D58-4741-B85F-1733DA335F23}" presName="parTx" presStyleLbl="revTx" presStyleIdx="3" presStyleCnt="7">
        <dgm:presLayoutVars>
          <dgm:chMax val="0"/>
          <dgm:chPref val="0"/>
        </dgm:presLayoutVars>
      </dgm:prSet>
      <dgm:spPr/>
    </dgm:pt>
    <dgm:pt modelId="{59224695-904A-4543-B3AE-4E8E9AB3105D}" type="pres">
      <dgm:prSet presAssocID="{8E52EAD7-06AF-401C-9763-7E7D7CB82513}" presName="sibTrans" presStyleCnt="0"/>
      <dgm:spPr/>
    </dgm:pt>
    <dgm:pt modelId="{8A2EBE1C-59F0-4BA2-A8BA-B75B494CC924}" type="pres">
      <dgm:prSet presAssocID="{BF9A6D79-5590-49DE-A71E-699A10A7AB34}" presName="compNode" presStyleCnt="0"/>
      <dgm:spPr/>
    </dgm:pt>
    <dgm:pt modelId="{A426E818-F3CB-4A65-B226-77A69A55C4FF}" type="pres">
      <dgm:prSet presAssocID="{BF9A6D79-5590-49DE-A71E-699A10A7AB34}" presName="bgRect" presStyleLbl="bgShp" presStyleIdx="4" presStyleCnt="7"/>
      <dgm:spPr/>
    </dgm:pt>
    <dgm:pt modelId="{2A9C1C43-B663-42A1-8AE0-28B74005D423}" type="pres">
      <dgm:prSet presAssocID="{BF9A6D79-5590-49DE-A71E-699A10A7AB3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FC46C77B-D784-4056-BA4F-1F43190ED51E}" type="pres">
      <dgm:prSet presAssocID="{BF9A6D79-5590-49DE-A71E-699A10A7AB34}" presName="spaceRect" presStyleCnt="0"/>
      <dgm:spPr/>
    </dgm:pt>
    <dgm:pt modelId="{93C3B272-4A76-449D-8A0D-3DFB9389F675}" type="pres">
      <dgm:prSet presAssocID="{BF9A6D79-5590-49DE-A71E-699A10A7AB34}" presName="parTx" presStyleLbl="revTx" presStyleIdx="4" presStyleCnt="7">
        <dgm:presLayoutVars>
          <dgm:chMax val="0"/>
          <dgm:chPref val="0"/>
        </dgm:presLayoutVars>
      </dgm:prSet>
      <dgm:spPr/>
    </dgm:pt>
    <dgm:pt modelId="{31EF4D16-1A9F-4FB5-9684-53F43BAFD589}" type="pres">
      <dgm:prSet presAssocID="{C6BF5FF1-6A07-4C27-A40F-AE8DFD3937BF}" presName="sibTrans" presStyleCnt="0"/>
      <dgm:spPr/>
    </dgm:pt>
    <dgm:pt modelId="{6B7F0167-4373-4884-AEDF-ECC0D3D3DBA8}" type="pres">
      <dgm:prSet presAssocID="{702F3AFA-567B-486F-81D4-0531D2883A25}" presName="compNode" presStyleCnt="0"/>
      <dgm:spPr/>
    </dgm:pt>
    <dgm:pt modelId="{31D4E2F9-0E47-4516-A9C2-B71A7DE7B7BE}" type="pres">
      <dgm:prSet presAssocID="{702F3AFA-567B-486F-81D4-0531D2883A25}" presName="bgRect" presStyleLbl="bgShp" presStyleIdx="5" presStyleCnt="7"/>
      <dgm:spPr/>
    </dgm:pt>
    <dgm:pt modelId="{B0EEEA05-8726-4C78-8007-7446DB401674}" type="pres">
      <dgm:prSet presAssocID="{702F3AFA-567B-486F-81D4-0531D2883A2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tor"/>
        </a:ext>
      </dgm:extLst>
    </dgm:pt>
    <dgm:pt modelId="{D20E5454-D2AB-41DB-9048-8A9023945B05}" type="pres">
      <dgm:prSet presAssocID="{702F3AFA-567B-486F-81D4-0531D2883A25}" presName="spaceRect" presStyleCnt="0"/>
      <dgm:spPr/>
    </dgm:pt>
    <dgm:pt modelId="{43B53CE4-7A87-4907-A95B-0794EEDEB740}" type="pres">
      <dgm:prSet presAssocID="{702F3AFA-567B-486F-81D4-0531D2883A25}" presName="parTx" presStyleLbl="revTx" presStyleIdx="5" presStyleCnt="7">
        <dgm:presLayoutVars>
          <dgm:chMax val="0"/>
          <dgm:chPref val="0"/>
        </dgm:presLayoutVars>
      </dgm:prSet>
      <dgm:spPr/>
    </dgm:pt>
    <dgm:pt modelId="{016882C4-A3E7-4430-AAE4-155CBC4CA177}" type="pres">
      <dgm:prSet presAssocID="{4FDB88FD-C70A-4FD5-B198-17A200198C98}" presName="sibTrans" presStyleCnt="0"/>
      <dgm:spPr/>
    </dgm:pt>
    <dgm:pt modelId="{D91D98B7-C4B5-4D4D-A3CD-6E5B32FA7CB6}" type="pres">
      <dgm:prSet presAssocID="{4BCC8ADE-62C4-42AB-88DE-06B3CEBAEB3D}" presName="compNode" presStyleCnt="0"/>
      <dgm:spPr/>
    </dgm:pt>
    <dgm:pt modelId="{98567B3F-7FD3-4F6C-AFD1-DECF0328B440}" type="pres">
      <dgm:prSet presAssocID="{4BCC8ADE-62C4-42AB-88DE-06B3CEBAEB3D}" presName="bgRect" presStyleLbl="bgShp" presStyleIdx="6" presStyleCnt="7"/>
      <dgm:spPr/>
    </dgm:pt>
    <dgm:pt modelId="{41F728F8-5478-4F4F-9D88-1CE4FA1A71F6}" type="pres">
      <dgm:prSet presAssocID="{4BCC8ADE-62C4-42AB-88DE-06B3CEBAEB3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ildren"/>
        </a:ext>
      </dgm:extLst>
    </dgm:pt>
    <dgm:pt modelId="{91714894-F407-41B7-B264-D2D62436D8A4}" type="pres">
      <dgm:prSet presAssocID="{4BCC8ADE-62C4-42AB-88DE-06B3CEBAEB3D}" presName="spaceRect" presStyleCnt="0"/>
      <dgm:spPr/>
    </dgm:pt>
    <dgm:pt modelId="{8892EAD7-E2D5-4B2A-A673-6E4117320616}" type="pres">
      <dgm:prSet presAssocID="{4BCC8ADE-62C4-42AB-88DE-06B3CEBAEB3D}" presName="parTx" presStyleLbl="revTx" presStyleIdx="6" presStyleCnt="7">
        <dgm:presLayoutVars>
          <dgm:chMax val="0"/>
          <dgm:chPref val="0"/>
        </dgm:presLayoutVars>
      </dgm:prSet>
      <dgm:spPr/>
    </dgm:pt>
  </dgm:ptLst>
  <dgm:cxnLst>
    <dgm:cxn modelId="{2B9BA30A-5248-4911-A28E-BC922EF7E121}" type="presOf" srcId="{053A1C3C-66A4-43D5-8E1A-43B2F56DC818}" destId="{C523993A-CAE9-4374-8A4C-517C8F2D1508}" srcOrd="0" destOrd="0" presId="urn:microsoft.com/office/officeart/2018/2/layout/IconVerticalSolidList"/>
    <dgm:cxn modelId="{9D22B52B-507A-49F3-A5F0-45C2052B0E2B}" srcId="{053A1C3C-66A4-43D5-8E1A-43B2F56DC818}" destId="{702F3AFA-567B-486F-81D4-0531D2883A25}" srcOrd="5" destOrd="0" parTransId="{13D7616C-4D10-466F-B9E9-FF7CCFCD903A}" sibTransId="{4FDB88FD-C70A-4FD5-B198-17A200198C98}"/>
    <dgm:cxn modelId="{8BADE95F-1B12-452B-856A-02903CFFAB22}" srcId="{053A1C3C-66A4-43D5-8E1A-43B2F56DC818}" destId="{B9CB59D9-371A-4AC5-9B61-EDD1419C7A09}" srcOrd="2" destOrd="0" parTransId="{0C3B9CA3-B686-4396-9BFF-F87F34ADBD73}" sibTransId="{AA73B84B-4BFD-4C30-A012-3ECE8D36446A}"/>
    <dgm:cxn modelId="{D7867C60-37D0-4D6F-AE90-DA51A56B1009}" type="presOf" srcId="{B9CB59D9-371A-4AC5-9B61-EDD1419C7A09}" destId="{776BEDDA-1956-469A-B075-C59E6191DC17}" srcOrd="0" destOrd="0" presId="urn:microsoft.com/office/officeart/2018/2/layout/IconVerticalSolidList"/>
    <dgm:cxn modelId="{90159961-B13A-44D4-AB3A-8AE360DEEDB6}" srcId="{053A1C3C-66A4-43D5-8E1A-43B2F56DC818}" destId="{20391713-C569-48B1-898E-F6E006738C57}" srcOrd="0" destOrd="0" parTransId="{DBFFBC8E-A17E-46C2-9821-44967D66640E}" sibTransId="{69DF6672-6AB0-4A96-B3E3-335C897B70B5}"/>
    <dgm:cxn modelId="{B84F0467-EF62-4E1C-BCCF-196223628386}" type="presOf" srcId="{FFF989C4-0D93-476C-AC7A-12A7AA78E5A1}" destId="{4F2EBF1A-8852-40C7-AFF5-16D067966582}" srcOrd="0" destOrd="0" presId="urn:microsoft.com/office/officeart/2018/2/layout/IconVerticalSolidList"/>
    <dgm:cxn modelId="{53C6F06E-A9F3-465F-9058-573917C5A0FD}" srcId="{053A1C3C-66A4-43D5-8E1A-43B2F56DC818}" destId="{4BCC8ADE-62C4-42AB-88DE-06B3CEBAEB3D}" srcOrd="6" destOrd="0" parTransId="{157B9DA3-2087-4411-AF30-4A6559F9321B}" sibTransId="{80A4DE43-2848-4B02-819C-7BFA1D0C3BD9}"/>
    <dgm:cxn modelId="{04A7107F-DBCC-420C-AEB8-BCEDA19EEA20}" srcId="{053A1C3C-66A4-43D5-8E1A-43B2F56DC818}" destId="{A2D0F252-5D58-4741-B85F-1733DA335F23}" srcOrd="3" destOrd="0" parTransId="{13C15CC7-F09C-429D-B9F6-4C8BB09F8440}" sibTransId="{8E52EAD7-06AF-401C-9763-7E7D7CB82513}"/>
    <dgm:cxn modelId="{CB934187-ECA3-4AA6-9457-60DAA2845071}" type="presOf" srcId="{A2D0F252-5D58-4741-B85F-1733DA335F23}" destId="{43182DFC-C50A-42E4-9089-1F9594BEFFCA}" srcOrd="0" destOrd="0" presId="urn:microsoft.com/office/officeart/2018/2/layout/IconVerticalSolidList"/>
    <dgm:cxn modelId="{74B9749A-3C5E-4600-A04E-6DBEC0BE0181}" type="presOf" srcId="{4BCC8ADE-62C4-42AB-88DE-06B3CEBAEB3D}" destId="{8892EAD7-E2D5-4B2A-A673-6E4117320616}" srcOrd="0" destOrd="0" presId="urn:microsoft.com/office/officeart/2018/2/layout/IconVerticalSolidList"/>
    <dgm:cxn modelId="{CA79949B-B53A-42BE-803C-64E2DE5D62B4}" srcId="{053A1C3C-66A4-43D5-8E1A-43B2F56DC818}" destId="{BF9A6D79-5590-49DE-A71E-699A10A7AB34}" srcOrd="4" destOrd="0" parTransId="{F16C7DF6-A1BD-465F-8EA1-C6F1A204823B}" sibTransId="{C6BF5FF1-6A07-4C27-A40F-AE8DFD3937BF}"/>
    <dgm:cxn modelId="{00CBB6B9-BEF0-4E0A-B144-C48634BCC330}" srcId="{053A1C3C-66A4-43D5-8E1A-43B2F56DC818}" destId="{FFF989C4-0D93-476C-AC7A-12A7AA78E5A1}" srcOrd="1" destOrd="0" parTransId="{DFE13DD7-7C9F-47AA-9D19-ABAD2410C591}" sibTransId="{11570216-A946-4C46-B55C-3E9DE97BD3FC}"/>
    <dgm:cxn modelId="{B431EBE1-6BEA-428C-87F8-991030106F2F}" type="presOf" srcId="{20391713-C569-48B1-898E-F6E006738C57}" destId="{7FACCD33-BB96-453D-8B6C-9AC85E91F33F}" srcOrd="0" destOrd="0" presId="urn:microsoft.com/office/officeart/2018/2/layout/IconVerticalSolidList"/>
    <dgm:cxn modelId="{514270ED-B152-4728-8C1D-FF0AE826844A}" type="presOf" srcId="{BF9A6D79-5590-49DE-A71E-699A10A7AB34}" destId="{93C3B272-4A76-449D-8A0D-3DFB9389F675}" srcOrd="0" destOrd="0" presId="urn:microsoft.com/office/officeart/2018/2/layout/IconVerticalSolidList"/>
    <dgm:cxn modelId="{E1841CF8-1E9C-422F-8002-77691E94C367}" type="presOf" srcId="{702F3AFA-567B-486F-81D4-0531D2883A25}" destId="{43B53CE4-7A87-4907-A95B-0794EEDEB740}" srcOrd="0" destOrd="0" presId="urn:microsoft.com/office/officeart/2018/2/layout/IconVerticalSolidList"/>
    <dgm:cxn modelId="{9EAC6AC6-A2F0-4089-8217-DB5F5E1AFA3B}" type="presParOf" srcId="{C523993A-CAE9-4374-8A4C-517C8F2D1508}" destId="{5E931D9F-F6F9-4F61-B131-080409CA03D8}" srcOrd="0" destOrd="0" presId="urn:microsoft.com/office/officeart/2018/2/layout/IconVerticalSolidList"/>
    <dgm:cxn modelId="{A3C1994C-6AD3-4734-89FD-31232A18B1E6}" type="presParOf" srcId="{5E931D9F-F6F9-4F61-B131-080409CA03D8}" destId="{5B01887A-626E-47ED-99B1-458B6CF82605}" srcOrd="0" destOrd="0" presId="urn:microsoft.com/office/officeart/2018/2/layout/IconVerticalSolidList"/>
    <dgm:cxn modelId="{496FB443-B645-4737-B17A-3A83DF371529}" type="presParOf" srcId="{5E931D9F-F6F9-4F61-B131-080409CA03D8}" destId="{2C537B5E-FE7D-459C-9E9C-5A451E699541}" srcOrd="1" destOrd="0" presId="urn:microsoft.com/office/officeart/2018/2/layout/IconVerticalSolidList"/>
    <dgm:cxn modelId="{BB54A66D-F74C-4D40-BF14-C0B2DAFD2C40}" type="presParOf" srcId="{5E931D9F-F6F9-4F61-B131-080409CA03D8}" destId="{379DCBB0-3726-4F68-9772-25E7C80E0C66}" srcOrd="2" destOrd="0" presId="urn:microsoft.com/office/officeart/2018/2/layout/IconVerticalSolidList"/>
    <dgm:cxn modelId="{3BB98A35-4969-463A-A04F-ADDD58039458}" type="presParOf" srcId="{5E931D9F-F6F9-4F61-B131-080409CA03D8}" destId="{7FACCD33-BB96-453D-8B6C-9AC85E91F33F}" srcOrd="3" destOrd="0" presId="urn:microsoft.com/office/officeart/2018/2/layout/IconVerticalSolidList"/>
    <dgm:cxn modelId="{93379D4A-3E9B-4E46-8C5D-6F0F14CB8140}" type="presParOf" srcId="{C523993A-CAE9-4374-8A4C-517C8F2D1508}" destId="{401F43DC-7EE0-4622-BF8A-CF4EDD40E05E}" srcOrd="1" destOrd="0" presId="urn:microsoft.com/office/officeart/2018/2/layout/IconVerticalSolidList"/>
    <dgm:cxn modelId="{A0675F96-40D2-407D-9311-957272CCDD02}" type="presParOf" srcId="{C523993A-CAE9-4374-8A4C-517C8F2D1508}" destId="{9EE0BD51-F0F3-4CC4-A12C-7A57DA7832E8}" srcOrd="2" destOrd="0" presId="urn:microsoft.com/office/officeart/2018/2/layout/IconVerticalSolidList"/>
    <dgm:cxn modelId="{7451BBF5-CD3F-4DEE-AE72-340EA81610BC}" type="presParOf" srcId="{9EE0BD51-F0F3-4CC4-A12C-7A57DA7832E8}" destId="{A00C2DD7-2AC4-456E-BAFD-3C9679B4A397}" srcOrd="0" destOrd="0" presId="urn:microsoft.com/office/officeart/2018/2/layout/IconVerticalSolidList"/>
    <dgm:cxn modelId="{ED903DAA-0F45-47F2-9C38-A81FF4944F04}" type="presParOf" srcId="{9EE0BD51-F0F3-4CC4-A12C-7A57DA7832E8}" destId="{FCBAB33A-EFBD-4832-A8DD-0AC486CE7269}" srcOrd="1" destOrd="0" presId="urn:microsoft.com/office/officeart/2018/2/layout/IconVerticalSolidList"/>
    <dgm:cxn modelId="{65B095EA-5962-4525-AB21-A73CB9EE0C9B}" type="presParOf" srcId="{9EE0BD51-F0F3-4CC4-A12C-7A57DA7832E8}" destId="{B24396F0-44DF-4E6D-A5D0-67398C1F0E7F}" srcOrd="2" destOrd="0" presId="urn:microsoft.com/office/officeart/2018/2/layout/IconVerticalSolidList"/>
    <dgm:cxn modelId="{0635B1BF-D17F-4BD0-9EAD-5A695EB6B48A}" type="presParOf" srcId="{9EE0BD51-F0F3-4CC4-A12C-7A57DA7832E8}" destId="{4F2EBF1A-8852-40C7-AFF5-16D067966582}" srcOrd="3" destOrd="0" presId="urn:microsoft.com/office/officeart/2018/2/layout/IconVerticalSolidList"/>
    <dgm:cxn modelId="{507EB32D-8F11-46CB-A405-DCFB7D584BC0}" type="presParOf" srcId="{C523993A-CAE9-4374-8A4C-517C8F2D1508}" destId="{DDC1DDEF-94B1-4C97-9AB4-8AF08112E1E5}" srcOrd="3" destOrd="0" presId="urn:microsoft.com/office/officeart/2018/2/layout/IconVerticalSolidList"/>
    <dgm:cxn modelId="{674B3B8F-10B0-4875-9CE9-77D2D0512880}" type="presParOf" srcId="{C523993A-CAE9-4374-8A4C-517C8F2D1508}" destId="{ABCAF3F0-9650-4BD3-B3DC-9DB39770C225}" srcOrd="4" destOrd="0" presId="urn:microsoft.com/office/officeart/2018/2/layout/IconVerticalSolidList"/>
    <dgm:cxn modelId="{3A060BAF-ED4E-4669-AB0B-F7F7E4EE90C8}" type="presParOf" srcId="{ABCAF3F0-9650-4BD3-B3DC-9DB39770C225}" destId="{47A55B6B-02C9-4099-B01D-17619476BB2E}" srcOrd="0" destOrd="0" presId="urn:microsoft.com/office/officeart/2018/2/layout/IconVerticalSolidList"/>
    <dgm:cxn modelId="{9D7BFCDE-6FEA-41E5-BD32-516C9033BA6A}" type="presParOf" srcId="{ABCAF3F0-9650-4BD3-B3DC-9DB39770C225}" destId="{9A810022-2E91-4989-84DF-7981355727CE}" srcOrd="1" destOrd="0" presId="urn:microsoft.com/office/officeart/2018/2/layout/IconVerticalSolidList"/>
    <dgm:cxn modelId="{7B7B7AFB-B2B0-4DF3-97CA-B429F995E299}" type="presParOf" srcId="{ABCAF3F0-9650-4BD3-B3DC-9DB39770C225}" destId="{6C10DA39-063A-4E31-B112-C7593AB7FBE1}" srcOrd="2" destOrd="0" presId="urn:microsoft.com/office/officeart/2018/2/layout/IconVerticalSolidList"/>
    <dgm:cxn modelId="{73C3B844-70BF-4BA7-AFD6-3EB5CD03A0CB}" type="presParOf" srcId="{ABCAF3F0-9650-4BD3-B3DC-9DB39770C225}" destId="{776BEDDA-1956-469A-B075-C59E6191DC17}" srcOrd="3" destOrd="0" presId="urn:microsoft.com/office/officeart/2018/2/layout/IconVerticalSolidList"/>
    <dgm:cxn modelId="{150CFC77-24F0-48F9-9D23-890029392CF3}" type="presParOf" srcId="{C523993A-CAE9-4374-8A4C-517C8F2D1508}" destId="{56CB01BB-A973-4D69-92B2-E00B31EB3D8B}" srcOrd="5" destOrd="0" presId="urn:microsoft.com/office/officeart/2018/2/layout/IconVerticalSolidList"/>
    <dgm:cxn modelId="{88AA968F-2B14-442B-AE26-33032768AD7C}" type="presParOf" srcId="{C523993A-CAE9-4374-8A4C-517C8F2D1508}" destId="{FB7EF063-FB4F-44AA-A8DA-EE791AF78DF5}" srcOrd="6" destOrd="0" presId="urn:microsoft.com/office/officeart/2018/2/layout/IconVerticalSolidList"/>
    <dgm:cxn modelId="{FA790FC7-4CA6-47A0-971F-0E2548B9665A}" type="presParOf" srcId="{FB7EF063-FB4F-44AA-A8DA-EE791AF78DF5}" destId="{7E490578-D68E-42FE-9BE9-FC2661B43A05}" srcOrd="0" destOrd="0" presId="urn:microsoft.com/office/officeart/2018/2/layout/IconVerticalSolidList"/>
    <dgm:cxn modelId="{8839C91D-37D6-4204-8489-82F0F447EFAF}" type="presParOf" srcId="{FB7EF063-FB4F-44AA-A8DA-EE791AF78DF5}" destId="{AE126C1F-1658-4D14-BC39-2E293DE3E6E4}" srcOrd="1" destOrd="0" presId="urn:microsoft.com/office/officeart/2018/2/layout/IconVerticalSolidList"/>
    <dgm:cxn modelId="{DB528B1E-6CE8-4A58-8E3C-C14FD020FA3B}" type="presParOf" srcId="{FB7EF063-FB4F-44AA-A8DA-EE791AF78DF5}" destId="{D3838E2F-C854-4863-AD63-10E0831A6643}" srcOrd="2" destOrd="0" presId="urn:microsoft.com/office/officeart/2018/2/layout/IconVerticalSolidList"/>
    <dgm:cxn modelId="{7235C90C-8943-442E-9B0D-93FAECCDAB49}" type="presParOf" srcId="{FB7EF063-FB4F-44AA-A8DA-EE791AF78DF5}" destId="{43182DFC-C50A-42E4-9089-1F9594BEFFCA}" srcOrd="3" destOrd="0" presId="urn:microsoft.com/office/officeart/2018/2/layout/IconVerticalSolidList"/>
    <dgm:cxn modelId="{E6049AEC-7A1C-4908-A29D-54D7369BC770}" type="presParOf" srcId="{C523993A-CAE9-4374-8A4C-517C8F2D1508}" destId="{59224695-904A-4543-B3AE-4E8E9AB3105D}" srcOrd="7" destOrd="0" presId="urn:microsoft.com/office/officeart/2018/2/layout/IconVerticalSolidList"/>
    <dgm:cxn modelId="{5E046C2C-3471-4E3B-8F14-A57A2B033C9C}" type="presParOf" srcId="{C523993A-CAE9-4374-8A4C-517C8F2D1508}" destId="{8A2EBE1C-59F0-4BA2-A8BA-B75B494CC924}" srcOrd="8" destOrd="0" presId="urn:microsoft.com/office/officeart/2018/2/layout/IconVerticalSolidList"/>
    <dgm:cxn modelId="{CC07655A-ED2C-45C5-93F7-C106A96C63A8}" type="presParOf" srcId="{8A2EBE1C-59F0-4BA2-A8BA-B75B494CC924}" destId="{A426E818-F3CB-4A65-B226-77A69A55C4FF}" srcOrd="0" destOrd="0" presId="urn:microsoft.com/office/officeart/2018/2/layout/IconVerticalSolidList"/>
    <dgm:cxn modelId="{61392A02-306A-42C4-A956-4B218580A484}" type="presParOf" srcId="{8A2EBE1C-59F0-4BA2-A8BA-B75B494CC924}" destId="{2A9C1C43-B663-42A1-8AE0-28B74005D423}" srcOrd="1" destOrd="0" presId="urn:microsoft.com/office/officeart/2018/2/layout/IconVerticalSolidList"/>
    <dgm:cxn modelId="{5D685F16-ADFF-4B89-8C0E-AC1EE268969D}" type="presParOf" srcId="{8A2EBE1C-59F0-4BA2-A8BA-B75B494CC924}" destId="{FC46C77B-D784-4056-BA4F-1F43190ED51E}" srcOrd="2" destOrd="0" presId="urn:microsoft.com/office/officeart/2018/2/layout/IconVerticalSolidList"/>
    <dgm:cxn modelId="{131D28A4-57F7-4CAB-980C-5EB2243DE4F2}" type="presParOf" srcId="{8A2EBE1C-59F0-4BA2-A8BA-B75B494CC924}" destId="{93C3B272-4A76-449D-8A0D-3DFB9389F675}" srcOrd="3" destOrd="0" presId="urn:microsoft.com/office/officeart/2018/2/layout/IconVerticalSolidList"/>
    <dgm:cxn modelId="{8D613E6F-0264-43C4-A9C4-A7949583F1C8}" type="presParOf" srcId="{C523993A-CAE9-4374-8A4C-517C8F2D1508}" destId="{31EF4D16-1A9F-4FB5-9684-53F43BAFD589}" srcOrd="9" destOrd="0" presId="urn:microsoft.com/office/officeart/2018/2/layout/IconVerticalSolidList"/>
    <dgm:cxn modelId="{0D712419-C60D-46B3-9CC8-B800891152B8}" type="presParOf" srcId="{C523993A-CAE9-4374-8A4C-517C8F2D1508}" destId="{6B7F0167-4373-4884-AEDF-ECC0D3D3DBA8}" srcOrd="10" destOrd="0" presId="urn:microsoft.com/office/officeart/2018/2/layout/IconVerticalSolidList"/>
    <dgm:cxn modelId="{EF2C0B10-DFC4-4AF1-943E-14CBC6EF727E}" type="presParOf" srcId="{6B7F0167-4373-4884-AEDF-ECC0D3D3DBA8}" destId="{31D4E2F9-0E47-4516-A9C2-B71A7DE7B7BE}" srcOrd="0" destOrd="0" presId="urn:microsoft.com/office/officeart/2018/2/layout/IconVerticalSolidList"/>
    <dgm:cxn modelId="{B34A75B9-2BB4-4AF8-B7DE-D1CF3713BCBD}" type="presParOf" srcId="{6B7F0167-4373-4884-AEDF-ECC0D3D3DBA8}" destId="{B0EEEA05-8726-4C78-8007-7446DB401674}" srcOrd="1" destOrd="0" presId="urn:microsoft.com/office/officeart/2018/2/layout/IconVerticalSolidList"/>
    <dgm:cxn modelId="{A90C4CA4-ED99-4E50-AD10-6CE61C2F126B}" type="presParOf" srcId="{6B7F0167-4373-4884-AEDF-ECC0D3D3DBA8}" destId="{D20E5454-D2AB-41DB-9048-8A9023945B05}" srcOrd="2" destOrd="0" presId="urn:microsoft.com/office/officeart/2018/2/layout/IconVerticalSolidList"/>
    <dgm:cxn modelId="{3311652E-966C-4E27-B3E1-17D9B235D88C}" type="presParOf" srcId="{6B7F0167-4373-4884-AEDF-ECC0D3D3DBA8}" destId="{43B53CE4-7A87-4907-A95B-0794EEDEB740}" srcOrd="3" destOrd="0" presId="urn:microsoft.com/office/officeart/2018/2/layout/IconVerticalSolidList"/>
    <dgm:cxn modelId="{A7442CFA-3237-4109-BF45-A6A46E315C02}" type="presParOf" srcId="{C523993A-CAE9-4374-8A4C-517C8F2D1508}" destId="{016882C4-A3E7-4430-AAE4-155CBC4CA177}" srcOrd="11" destOrd="0" presId="urn:microsoft.com/office/officeart/2018/2/layout/IconVerticalSolidList"/>
    <dgm:cxn modelId="{2B6058E0-F9CF-4A2C-9F1D-F074A7926DE8}" type="presParOf" srcId="{C523993A-CAE9-4374-8A4C-517C8F2D1508}" destId="{D91D98B7-C4B5-4D4D-A3CD-6E5B32FA7CB6}" srcOrd="12" destOrd="0" presId="urn:microsoft.com/office/officeart/2018/2/layout/IconVerticalSolidList"/>
    <dgm:cxn modelId="{DD9C1DCE-912D-4A20-80B1-9E20E7DCC1FD}" type="presParOf" srcId="{D91D98B7-C4B5-4D4D-A3CD-6E5B32FA7CB6}" destId="{98567B3F-7FD3-4F6C-AFD1-DECF0328B440}" srcOrd="0" destOrd="0" presId="urn:microsoft.com/office/officeart/2018/2/layout/IconVerticalSolidList"/>
    <dgm:cxn modelId="{2068945E-E131-4093-808C-30E2D27EBB87}" type="presParOf" srcId="{D91D98B7-C4B5-4D4D-A3CD-6E5B32FA7CB6}" destId="{41F728F8-5478-4F4F-9D88-1CE4FA1A71F6}" srcOrd="1" destOrd="0" presId="urn:microsoft.com/office/officeart/2018/2/layout/IconVerticalSolidList"/>
    <dgm:cxn modelId="{0F45BA17-7D93-4CFE-9588-0DE8578EC35F}" type="presParOf" srcId="{D91D98B7-C4B5-4D4D-A3CD-6E5B32FA7CB6}" destId="{91714894-F407-41B7-B264-D2D62436D8A4}" srcOrd="2" destOrd="0" presId="urn:microsoft.com/office/officeart/2018/2/layout/IconVerticalSolidList"/>
    <dgm:cxn modelId="{BA749202-B3FE-47C9-91BB-F666C4012B84}" type="presParOf" srcId="{D91D98B7-C4B5-4D4D-A3CD-6E5B32FA7CB6}" destId="{8892EAD7-E2D5-4B2A-A673-6E41173206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4BCAC4-BD2C-43E1-9FE4-1282E3F511FC}" type="doc">
      <dgm:prSet loTypeId="urn:microsoft.com/office/officeart/2005/8/layout/vProcess5" loCatId="process" qsTypeId="urn:microsoft.com/office/officeart/2005/8/quickstyle/simple1" qsCatId="simple" csTypeId="urn:microsoft.com/office/officeart/2005/8/colors/accent1_5" csCatId="accent1" phldr="1"/>
      <dgm:spPr/>
      <dgm:t>
        <a:bodyPr/>
        <a:lstStyle/>
        <a:p>
          <a:endParaRPr lang="en-US"/>
        </a:p>
      </dgm:t>
    </dgm:pt>
    <dgm:pt modelId="{2B772528-1F74-409C-8404-18F30A9612BE}">
      <dgm:prSet/>
      <dgm:spPr/>
      <dgm:t>
        <a:bodyPr/>
        <a:lstStyle/>
        <a:p>
          <a:r>
            <a:rPr lang="en-US" dirty="0"/>
            <a:t>Electronic Repeat Dispensing</a:t>
          </a:r>
        </a:p>
      </dgm:t>
    </dgm:pt>
    <dgm:pt modelId="{FAA3C8BC-28D8-467F-B7BD-32A859701ADA}" type="parTrans" cxnId="{C47E3219-02A6-4F0F-9577-BF0B07ADB3C2}">
      <dgm:prSet/>
      <dgm:spPr/>
      <dgm:t>
        <a:bodyPr/>
        <a:lstStyle/>
        <a:p>
          <a:endParaRPr lang="en-US"/>
        </a:p>
      </dgm:t>
    </dgm:pt>
    <dgm:pt modelId="{4E3B322B-F93F-4AD8-A39D-9781C787925A}" type="sibTrans" cxnId="{C47E3219-02A6-4F0F-9577-BF0B07ADB3C2}">
      <dgm:prSet/>
      <dgm:spPr/>
      <dgm:t>
        <a:bodyPr/>
        <a:lstStyle/>
        <a:p>
          <a:endParaRPr lang="en-US"/>
        </a:p>
      </dgm:t>
    </dgm:pt>
    <dgm:pt modelId="{D7243AA1-C878-4545-AD64-749206A2657F}">
      <dgm:prSet/>
      <dgm:spPr/>
      <dgm:t>
        <a:bodyPr/>
        <a:lstStyle/>
        <a:p>
          <a:r>
            <a:rPr lang="en-GB" dirty="0"/>
            <a:t>Discharge Medications and NMS </a:t>
          </a:r>
          <a:endParaRPr lang="en-US" dirty="0"/>
        </a:p>
      </dgm:t>
    </dgm:pt>
    <dgm:pt modelId="{8F3ABA28-D164-4BBA-99CF-5A68EBE88AA8}" type="parTrans" cxnId="{CB50FA10-FC05-477E-B677-02AF6EB2AED7}">
      <dgm:prSet/>
      <dgm:spPr/>
      <dgm:t>
        <a:bodyPr/>
        <a:lstStyle/>
        <a:p>
          <a:endParaRPr lang="en-US"/>
        </a:p>
      </dgm:t>
    </dgm:pt>
    <dgm:pt modelId="{6B994A1A-244E-4289-B6A5-89CF65A32085}" type="sibTrans" cxnId="{CB50FA10-FC05-477E-B677-02AF6EB2AED7}">
      <dgm:prSet/>
      <dgm:spPr/>
      <dgm:t>
        <a:bodyPr/>
        <a:lstStyle/>
        <a:p>
          <a:endParaRPr lang="en-US"/>
        </a:p>
      </dgm:t>
    </dgm:pt>
    <dgm:pt modelId="{8399A27A-6BB4-41E6-85BF-7369F643BA93}">
      <dgm:prSet/>
      <dgm:spPr/>
      <dgm:t>
        <a:bodyPr/>
        <a:lstStyle/>
        <a:p>
          <a:r>
            <a:rPr lang="en-GB" dirty="0"/>
            <a:t>Winter Flu Vaccinations (esp. over 65s)</a:t>
          </a:r>
          <a:endParaRPr lang="en-US" dirty="0"/>
        </a:p>
      </dgm:t>
    </dgm:pt>
    <dgm:pt modelId="{1D054C48-811C-4D0E-B9ED-0ADD180A793A}" type="parTrans" cxnId="{DB999EE7-67D5-40A7-B852-A65031FAD114}">
      <dgm:prSet/>
      <dgm:spPr/>
      <dgm:t>
        <a:bodyPr/>
        <a:lstStyle/>
        <a:p>
          <a:endParaRPr lang="en-US"/>
        </a:p>
      </dgm:t>
    </dgm:pt>
    <dgm:pt modelId="{BC0C2FC3-8B9C-4BCE-A413-8E25BAFF4C3E}" type="sibTrans" cxnId="{DB999EE7-67D5-40A7-B852-A65031FAD114}">
      <dgm:prSet/>
      <dgm:spPr/>
      <dgm:t>
        <a:bodyPr/>
        <a:lstStyle/>
        <a:p>
          <a:endParaRPr lang="en-US"/>
        </a:p>
      </dgm:t>
    </dgm:pt>
    <dgm:pt modelId="{ACAF5D9B-843C-4785-8989-CD96A9830064}">
      <dgm:prSet/>
      <dgm:spPr/>
      <dgm:t>
        <a:bodyPr/>
        <a:lstStyle/>
        <a:p>
          <a:r>
            <a:rPr lang="en-GB" dirty="0"/>
            <a:t>Medicines Safety</a:t>
          </a:r>
          <a:endParaRPr lang="en-US" dirty="0"/>
        </a:p>
      </dgm:t>
    </dgm:pt>
    <dgm:pt modelId="{DEF522AA-E4D8-4F0F-A6AA-19597DF09BF1}" type="parTrans" cxnId="{C476FF83-F2B9-4BA6-A906-CA86D5FBB1D8}">
      <dgm:prSet/>
      <dgm:spPr/>
      <dgm:t>
        <a:bodyPr/>
        <a:lstStyle/>
        <a:p>
          <a:endParaRPr lang="en-US"/>
        </a:p>
      </dgm:t>
    </dgm:pt>
    <dgm:pt modelId="{F1A69F47-4B5B-4D83-9D1B-476143F3A14E}" type="sibTrans" cxnId="{C476FF83-F2B9-4BA6-A906-CA86D5FBB1D8}">
      <dgm:prSet/>
      <dgm:spPr/>
      <dgm:t>
        <a:bodyPr/>
        <a:lstStyle/>
        <a:p>
          <a:endParaRPr lang="en-US"/>
        </a:p>
      </dgm:t>
    </dgm:pt>
    <dgm:pt modelId="{FEB337DA-7679-491B-9742-C586135CEE67}">
      <dgm:prSet/>
      <dgm:spPr/>
      <dgm:t>
        <a:bodyPr/>
        <a:lstStyle/>
        <a:p>
          <a:r>
            <a:rPr lang="en-GB" dirty="0"/>
            <a:t>Urgent care (low acuity conditions) and capacity</a:t>
          </a:r>
          <a:endParaRPr lang="en-US" dirty="0"/>
        </a:p>
      </dgm:t>
    </dgm:pt>
    <dgm:pt modelId="{51A22475-C7A8-44F5-80E4-4604E647ADF8}" type="parTrans" cxnId="{EBD6914E-E27D-4F11-8E3C-C18F3EFB5177}">
      <dgm:prSet/>
      <dgm:spPr/>
      <dgm:t>
        <a:bodyPr/>
        <a:lstStyle/>
        <a:p>
          <a:endParaRPr lang="en-US"/>
        </a:p>
      </dgm:t>
    </dgm:pt>
    <dgm:pt modelId="{16DAB8D0-E0ED-432F-A671-6556BF6EC312}" type="sibTrans" cxnId="{EBD6914E-E27D-4F11-8E3C-C18F3EFB5177}">
      <dgm:prSet/>
      <dgm:spPr/>
      <dgm:t>
        <a:bodyPr/>
        <a:lstStyle/>
        <a:p>
          <a:endParaRPr lang="en-US"/>
        </a:p>
      </dgm:t>
    </dgm:pt>
    <dgm:pt modelId="{18F20763-04CA-4CC2-9D9D-E33AFC85F4A5}" type="pres">
      <dgm:prSet presAssocID="{BB4BCAC4-BD2C-43E1-9FE4-1282E3F511FC}" presName="outerComposite" presStyleCnt="0">
        <dgm:presLayoutVars>
          <dgm:chMax val="5"/>
          <dgm:dir/>
          <dgm:resizeHandles val="exact"/>
        </dgm:presLayoutVars>
      </dgm:prSet>
      <dgm:spPr/>
    </dgm:pt>
    <dgm:pt modelId="{BCE2C953-8FC3-4311-9EE9-8C123694E9B4}" type="pres">
      <dgm:prSet presAssocID="{BB4BCAC4-BD2C-43E1-9FE4-1282E3F511FC}" presName="dummyMaxCanvas" presStyleCnt="0">
        <dgm:presLayoutVars/>
      </dgm:prSet>
      <dgm:spPr/>
    </dgm:pt>
    <dgm:pt modelId="{31D89FEA-53ED-4FBE-85CF-25B866144126}" type="pres">
      <dgm:prSet presAssocID="{BB4BCAC4-BD2C-43E1-9FE4-1282E3F511FC}" presName="FiveNodes_1" presStyleLbl="node1" presStyleIdx="0" presStyleCnt="5">
        <dgm:presLayoutVars>
          <dgm:bulletEnabled val="1"/>
        </dgm:presLayoutVars>
      </dgm:prSet>
      <dgm:spPr/>
    </dgm:pt>
    <dgm:pt modelId="{02C4E296-520C-4501-811F-722618E3DFC6}" type="pres">
      <dgm:prSet presAssocID="{BB4BCAC4-BD2C-43E1-9FE4-1282E3F511FC}" presName="FiveNodes_2" presStyleLbl="node1" presStyleIdx="1" presStyleCnt="5">
        <dgm:presLayoutVars>
          <dgm:bulletEnabled val="1"/>
        </dgm:presLayoutVars>
      </dgm:prSet>
      <dgm:spPr/>
    </dgm:pt>
    <dgm:pt modelId="{F14720B8-889C-4E83-AF33-BC13B4438338}" type="pres">
      <dgm:prSet presAssocID="{BB4BCAC4-BD2C-43E1-9FE4-1282E3F511FC}" presName="FiveNodes_3" presStyleLbl="node1" presStyleIdx="2" presStyleCnt="5">
        <dgm:presLayoutVars>
          <dgm:bulletEnabled val="1"/>
        </dgm:presLayoutVars>
      </dgm:prSet>
      <dgm:spPr/>
    </dgm:pt>
    <dgm:pt modelId="{67F2AEBA-3AFC-4982-8A0B-4DEAA815EB53}" type="pres">
      <dgm:prSet presAssocID="{BB4BCAC4-BD2C-43E1-9FE4-1282E3F511FC}" presName="FiveNodes_4" presStyleLbl="node1" presStyleIdx="3" presStyleCnt="5">
        <dgm:presLayoutVars>
          <dgm:bulletEnabled val="1"/>
        </dgm:presLayoutVars>
      </dgm:prSet>
      <dgm:spPr/>
    </dgm:pt>
    <dgm:pt modelId="{EA951EC8-4E41-4DE6-BF2C-19FDAEC53EC3}" type="pres">
      <dgm:prSet presAssocID="{BB4BCAC4-BD2C-43E1-9FE4-1282E3F511FC}" presName="FiveNodes_5" presStyleLbl="node1" presStyleIdx="4" presStyleCnt="5">
        <dgm:presLayoutVars>
          <dgm:bulletEnabled val="1"/>
        </dgm:presLayoutVars>
      </dgm:prSet>
      <dgm:spPr/>
    </dgm:pt>
    <dgm:pt modelId="{B0CA7308-FA3F-4990-ABEB-E37F3C83CC22}" type="pres">
      <dgm:prSet presAssocID="{BB4BCAC4-BD2C-43E1-9FE4-1282E3F511FC}" presName="FiveConn_1-2" presStyleLbl="fgAccFollowNode1" presStyleIdx="0" presStyleCnt="4">
        <dgm:presLayoutVars>
          <dgm:bulletEnabled val="1"/>
        </dgm:presLayoutVars>
      </dgm:prSet>
      <dgm:spPr/>
    </dgm:pt>
    <dgm:pt modelId="{8C429ABD-F574-42DC-9E28-07EA9157809A}" type="pres">
      <dgm:prSet presAssocID="{BB4BCAC4-BD2C-43E1-9FE4-1282E3F511FC}" presName="FiveConn_2-3" presStyleLbl="fgAccFollowNode1" presStyleIdx="1" presStyleCnt="4">
        <dgm:presLayoutVars>
          <dgm:bulletEnabled val="1"/>
        </dgm:presLayoutVars>
      </dgm:prSet>
      <dgm:spPr/>
    </dgm:pt>
    <dgm:pt modelId="{B09CECF7-B908-4A23-969C-8D7D6125BFCE}" type="pres">
      <dgm:prSet presAssocID="{BB4BCAC4-BD2C-43E1-9FE4-1282E3F511FC}" presName="FiveConn_3-4" presStyleLbl="fgAccFollowNode1" presStyleIdx="2" presStyleCnt="4">
        <dgm:presLayoutVars>
          <dgm:bulletEnabled val="1"/>
        </dgm:presLayoutVars>
      </dgm:prSet>
      <dgm:spPr/>
    </dgm:pt>
    <dgm:pt modelId="{55A65BE0-2DB5-4524-96F4-AD5C0C2C36D5}" type="pres">
      <dgm:prSet presAssocID="{BB4BCAC4-BD2C-43E1-9FE4-1282E3F511FC}" presName="FiveConn_4-5" presStyleLbl="fgAccFollowNode1" presStyleIdx="3" presStyleCnt="4">
        <dgm:presLayoutVars>
          <dgm:bulletEnabled val="1"/>
        </dgm:presLayoutVars>
      </dgm:prSet>
      <dgm:spPr/>
    </dgm:pt>
    <dgm:pt modelId="{2C06A76A-2F5B-4C08-BD47-8D43F20CE71E}" type="pres">
      <dgm:prSet presAssocID="{BB4BCAC4-BD2C-43E1-9FE4-1282E3F511FC}" presName="FiveNodes_1_text" presStyleLbl="node1" presStyleIdx="4" presStyleCnt="5">
        <dgm:presLayoutVars>
          <dgm:bulletEnabled val="1"/>
        </dgm:presLayoutVars>
      </dgm:prSet>
      <dgm:spPr/>
    </dgm:pt>
    <dgm:pt modelId="{247FED32-40C7-419A-8FD4-F8BBBA257D52}" type="pres">
      <dgm:prSet presAssocID="{BB4BCAC4-BD2C-43E1-9FE4-1282E3F511FC}" presName="FiveNodes_2_text" presStyleLbl="node1" presStyleIdx="4" presStyleCnt="5">
        <dgm:presLayoutVars>
          <dgm:bulletEnabled val="1"/>
        </dgm:presLayoutVars>
      </dgm:prSet>
      <dgm:spPr/>
    </dgm:pt>
    <dgm:pt modelId="{4D656543-CCB3-4BE2-A8BC-31A207D5AE20}" type="pres">
      <dgm:prSet presAssocID="{BB4BCAC4-BD2C-43E1-9FE4-1282E3F511FC}" presName="FiveNodes_3_text" presStyleLbl="node1" presStyleIdx="4" presStyleCnt="5">
        <dgm:presLayoutVars>
          <dgm:bulletEnabled val="1"/>
        </dgm:presLayoutVars>
      </dgm:prSet>
      <dgm:spPr/>
    </dgm:pt>
    <dgm:pt modelId="{C44492D5-083E-4397-898A-BFB4750AB7B9}" type="pres">
      <dgm:prSet presAssocID="{BB4BCAC4-BD2C-43E1-9FE4-1282E3F511FC}" presName="FiveNodes_4_text" presStyleLbl="node1" presStyleIdx="4" presStyleCnt="5">
        <dgm:presLayoutVars>
          <dgm:bulletEnabled val="1"/>
        </dgm:presLayoutVars>
      </dgm:prSet>
      <dgm:spPr/>
    </dgm:pt>
    <dgm:pt modelId="{6C4486B2-FBEF-4A1F-AD6A-AF7A4A0DA263}" type="pres">
      <dgm:prSet presAssocID="{BB4BCAC4-BD2C-43E1-9FE4-1282E3F511FC}" presName="FiveNodes_5_text" presStyleLbl="node1" presStyleIdx="4" presStyleCnt="5">
        <dgm:presLayoutVars>
          <dgm:bulletEnabled val="1"/>
        </dgm:presLayoutVars>
      </dgm:prSet>
      <dgm:spPr/>
    </dgm:pt>
  </dgm:ptLst>
  <dgm:cxnLst>
    <dgm:cxn modelId="{CF3F7204-7CE7-41A4-A002-63A5688A229D}" type="presOf" srcId="{BB4BCAC4-BD2C-43E1-9FE4-1282E3F511FC}" destId="{18F20763-04CA-4CC2-9D9D-E33AFC85F4A5}" srcOrd="0" destOrd="0" presId="urn:microsoft.com/office/officeart/2005/8/layout/vProcess5"/>
    <dgm:cxn modelId="{DA4B1307-97D6-41D0-8116-1EA0326B0A7D}" type="presOf" srcId="{8399A27A-6BB4-41E6-85BF-7369F643BA93}" destId="{4D656543-CCB3-4BE2-A8BC-31A207D5AE20}" srcOrd="1" destOrd="0" presId="urn:microsoft.com/office/officeart/2005/8/layout/vProcess5"/>
    <dgm:cxn modelId="{CB50FA10-FC05-477E-B677-02AF6EB2AED7}" srcId="{BB4BCAC4-BD2C-43E1-9FE4-1282E3F511FC}" destId="{D7243AA1-C878-4545-AD64-749206A2657F}" srcOrd="1" destOrd="0" parTransId="{8F3ABA28-D164-4BBA-99CF-5A68EBE88AA8}" sibTransId="{6B994A1A-244E-4289-B6A5-89CF65A32085}"/>
    <dgm:cxn modelId="{C47E3219-02A6-4F0F-9577-BF0B07ADB3C2}" srcId="{BB4BCAC4-BD2C-43E1-9FE4-1282E3F511FC}" destId="{2B772528-1F74-409C-8404-18F30A9612BE}" srcOrd="0" destOrd="0" parTransId="{FAA3C8BC-28D8-467F-B7BD-32A859701ADA}" sibTransId="{4E3B322B-F93F-4AD8-A39D-9781C787925A}"/>
    <dgm:cxn modelId="{27344522-F679-4666-A247-1C6EEBABF86D}" type="presOf" srcId="{6B994A1A-244E-4289-B6A5-89CF65A32085}" destId="{8C429ABD-F574-42DC-9E28-07EA9157809A}" srcOrd="0" destOrd="0" presId="urn:microsoft.com/office/officeart/2005/8/layout/vProcess5"/>
    <dgm:cxn modelId="{D1DED128-436A-480F-9245-A4B9FDBCE75B}" type="presOf" srcId="{BC0C2FC3-8B9C-4BCE-A413-8E25BAFF4C3E}" destId="{B09CECF7-B908-4A23-969C-8D7D6125BFCE}" srcOrd="0" destOrd="0" presId="urn:microsoft.com/office/officeart/2005/8/layout/vProcess5"/>
    <dgm:cxn modelId="{26371E4A-DF1B-4A4D-973B-E37CFBB22B90}" type="presOf" srcId="{FEB337DA-7679-491B-9742-C586135CEE67}" destId="{EA951EC8-4E41-4DE6-BF2C-19FDAEC53EC3}" srcOrd="0" destOrd="0" presId="urn:microsoft.com/office/officeart/2005/8/layout/vProcess5"/>
    <dgm:cxn modelId="{EBD6914E-E27D-4F11-8E3C-C18F3EFB5177}" srcId="{BB4BCAC4-BD2C-43E1-9FE4-1282E3F511FC}" destId="{FEB337DA-7679-491B-9742-C586135CEE67}" srcOrd="4" destOrd="0" parTransId="{51A22475-C7A8-44F5-80E4-4604E647ADF8}" sibTransId="{16DAB8D0-E0ED-432F-A671-6556BF6EC312}"/>
    <dgm:cxn modelId="{CC6C8C70-9AE3-4D4B-88D5-816EEEB2A3B4}" type="presOf" srcId="{FEB337DA-7679-491B-9742-C586135CEE67}" destId="{6C4486B2-FBEF-4A1F-AD6A-AF7A4A0DA263}" srcOrd="1" destOrd="0" presId="urn:microsoft.com/office/officeart/2005/8/layout/vProcess5"/>
    <dgm:cxn modelId="{C476FF83-F2B9-4BA6-A906-CA86D5FBB1D8}" srcId="{BB4BCAC4-BD2C-43E1-9FE4-1282E3F511FC}" destId="{ACAF5D9B-843C-4785-8989-CD96A9830064}" srcOrd="3" destOrd="0" parTransId="{DEF522AA-E4D8-4F0F-A6AA-19597DF09BF1}" sibTransId="{F1A69F47-4B5B-4D83-9D1B-476143F3A14E}"/>
    <dgm:cxn modelId="{5864CA84-F899-4B67-A491-F4B8B879E42A}" type="presOf" srcId="{ACAF5D9B-843C-4785-8989-CD96A9830064}" destId="{C44492D5-083E-4397-898A-BFB4750AB7B9}" srcOrd="1" destOrd="0" presId="urn:microsoft.com/office/officeart/2005/8/layout/vProcess5"/>
    <dgm:cxn modelId="{4FC2138F-4BE2-41C8-ADED-6A9E66BC5E61}" type="presOf" srcId="{2B772528-1F74-409C-8404-18F30A9612BE}" destId="{31D89FEA-53ED-4FBE-85CF-25B866144126}" srcOrd="0" destOrd="0" presId="urn:microsoft.com/office/officeart/2005/8/layout/vProcess5"/>
    <dgm:cxn modelId="{13C192D3-1EC8-48D9-83C8-6F6B0035B8E1}" type="presOf" srcId="{F1A69F47-4B5B-4D83-9D1B-476143F3A14E}" destId="{55A65BE0-2DB5-4524-96F4-AD5C0C2C36D5}" srcOrd="0" destOrd="0" presId="urn:microsoft.com/office/officeart/2005/8/layout/vProcess5"/>
    <dgm:cxn modelId="{744591E1-B5AE-4032-8ECE-FE2F1CE60ABD}" type="presOf" srcId="{4E3B322B-F93F-4AD8-A39D-9781C787925A}" destId="{B0CA7308-FA3F-4990-ABEB-E37F3C83CC22}" srcOrd="0" destOrd="0" presId="urn:microsoft.com/office/officeart/2005/8/layout/vProcess5"/>
    <dgm:cxn modelId="{7675B1E1-61D5-4A98-A92E-89A3F1C670A9}" type="presOf" srcId="{ACAF5D9B-843C-4785-8989-CD96A9830064}" destId="{67F2AEBA-3AFC-4982-8A0B-4DEAA815EB53}" srcOrd="0" destOrd="0" presId="urn:microsoft.com/office/officeart/2005/8/layout/vProcess5"/>
    <dgm:cxn modelId="{8E24D1E1-A495-49E6-94ED-A734D3B707A4}" type="presOf" srcId="{D7243AA1-C878-4545-AD64-749206A2657F}" destId="{247FED32-40C7-419A-8FD4-F8BBBA257D52}" srcOrd="1" destOrd="0" presId="urn:microsoft.com/office/officeart/2005/8/layout/vProcess5"/>
    <dgm:cxn modelId="{DB999EE7-67D5-40A7-B852-A65031FAD114}" srcId="{BB4BCAC4-BD2C-43E1-9FE4-1282E3F511FC}" destId="{8399A27A-6BB4-41E6-85BF-7369F643BA93}" srcOrd="2" destOrd="0" parTransId="{1D054C48-811C-4D0E-B9ED-0ADD180A793A}" sibTransId="{BC0C2FC3-8B9C-4BCE-A413-8E25BAFF4C3E}"/>
    <dgm:cxn modelId="{19718AE9-2389-4C2E-9D97-D134E28D04A3}" type="presOf" srcId="{2B772528-1F74-409C-8404-18F30A9612BE}" destId="{2C06A76A-2F5B-4C08-BD47-8D43F20CE71E}" srcOrd="1" destOrd="0" presId="urn:microsoft.com/office/officeart/2005/8/layout/vProcess5"/>
    <dgm:cxn modelId="{B42ED4F3-1C80-407F-B1FF-EE1638BF76E1}" type="presOf" srcId="{8399A27A-6BB4-41E6-85BF-7369F643BA93}" destId="{F14720B8-889C-4E83-AF33-BC13B4438338}" srcOrd="0" destOrd="0" presId="urn:microsoft.com/office/officeart/2005/8/layout/vProcess5"/>
    <dgm:cxn modelId="{7113FAF6-6B24-4EEB-B522-9C91F60FC614}" type="presOf" srcId="{D7243AA1-C878-4545-AD64-749206A2657F}" destId="{02C4E296-520C-4501-811F-722618E3DFC6}" srcOrd="0" destOrd="0" presId="urn:microsoft.com/office/officeart/2005/8/layout/vProcess5"/>
    <dgm:cxn modelId="{7A1607EE-B5CB-46F6-8B13-C9CF8784A4FE}" type="presParOf" srcId="{18F20763-04CA-4CC2-9D9D-E33AFC85F4A5}" destId="{BCE2C953-8FC3-4311-9EE9-8C123694E9B4}" srcOrd="0" destOrd="0" presId="urn:microsoft.com/office/officeart/2005/8/layout/vProcess5"/>
    <dgm:cxn modelId="{860C381C-257D-4D29-8B98-4426C8EAC00A}" type="presParOf" srcId="{18F20763-04CA-4CC2-9D9D-E33AFC85F4A5}" destId="{31D89FEA-53ED-4FBE-85CF-25B866144126}" srcOrd="1" destOrd="0" presId="urn:microsoft.com/office/officeart/2005/8/layout/vProcess5"/>
    <dgm:cxn modelId="{1F4F8E62-A8BB-4523-943F-144F97DF156B}" type="presParOf" srcId="{18F20763-04CA-4CC2-9D9D-E33AFC85F4A5}" destId="{02C4E296-520C-4501-811F-722618E3DFC6}" srcOrd="2" destOrd="0" presId="urn:microsoft.com/office/officeart/2005/8/layout/vProcess5"/>
    <dgm:cxn modelId="{CF775C38-6026-4C70-AA3B-27751A8C05F3}" type="presParOf" srcId="{18F20763-04CA-4CC2-9D9D-E33AFC85F4A5}" destId="{F14720B8-889C-4E83-AF33-BC13B4438338}" srcOrd="3" destOrd="0" presId="urn:microsoft.com/office/officeart/2005/8/layout/vProcess5"/>
    <dgm:cxn modelId="{E2183688-609F-4760-A08C-A0439653AF32}" type="presParOf" srcId="{18F20763-04CA-4CC2-9D9D-E33AFC85F4A5}" destId="{67F2AEBA-3AFC-4982-8A0B-4DEAA815EB53}" srcOrd="4" destOrd="0" presId="urn:microsoft.com/office/officeart/2005/8/layout/vProcess5"/>
    <dgm:cxn modelId="{01496ED5-2862-4D55-8091-F91B3EC4DB65}" type="presParOf" srcId="{18F20763-04CA-4CC2-9D9D-E33AFC85F4A5}" destId="{EA951EC8-4E41-4DE6-BF2C-19FDAEC53EC3}" srcOrd="5" destOrd="0" presId="urn:microsoft.com/office/officeart/2005/8/layout/vProcess5"/>
    <dgm:cxn modelId="{C529BA1C-CE10-438F-AC03-6586EC6775A4}" type="presParOf" srcId="{18F20763-04CA-4CC2-9D9D-E33AFC85F4A5}" destId="{B0CA7308-FA3F-4990-ABEB-E37F3C83CC22}" srcOrd="6" destOrd="0" presId="urn:microsoft.com/office/officeart/2005/8/layout/vProcess5"/>
    <dgm:cxn modelId="{0C1EE0CC-0D5A-4BFD-A7A0-2D43D44F2B03}" type="presParOf" srcId="{18F20763-04CA-4CC2-9D9D-E33AFC85F4A5}" destId="{8C429ABD-F574-42DC-9E28-07EA9157809A}" srcOrd="7" destOrd="0" presId="urn:microsoft.com/office/officeart/2005/8/layout/vProcess5"/>
    <dgm:cxn modelId="{4F13C7AE-4FC0-4096-BD44-8F7E22E815E9}" type="presParOf" srcId="{18F20763-04CA-4CC2-9D9D-E33AFC85F4A5}" destId="{B09CECF7-B908-4A23-969C-8D7D6125BFCE}" srcOrd="8" destOrd="0" presId="urn:microsoft.com/office/officeart/2005/8/layout/vProcess5"/>
    <dgm:cxn modelId="{69A8F270-5B5A-42D8-AD0F-B951E700449F}" type="presParOf" srcId="{18F20763-04CA-4CC2-9D9D-E33AFC85F4A5}" destId="{55A65BE0-2DB5-4524-96F4-AD5C0C2C36D5}" srcOrd="9" destOrd="0" presId="urn:microsoft.com/office/officeart/2005/8/layout/vProcess5"/>
    <dgm:cxn modelId="{F3B4A938-E334-4F29-868B-9AFBC9F06288}" type="presParOf" srcId="{18F20763-04CA-4CC2-9D9D-E33AFC85F4A5}" destId="{2C06A76A-2F5B-4C08-BD47-8D43F20CE71E}" srcOrd="10" destOrd="0" presId="urn:microsoft.com/office/officeart/2005/8/layout/vProcess5"/>
    <dgm:cxn modelId="{FE6620F3-F2A3-417C-B120-96F5C727B69B}" type="presParOf" srcId="{18F20763-04CA-4CC2-9D9D-E33AFC85F4A5}" destId="{247FED32-40C7-419A-8FD4-F8BBBA257D52}" srcOrd="11" destOrd="0" presId="urn:microsoft.com/office/officeart/2005/8/layout/vProcess5"/>
    <dgm:cxn modelId="{C4FC4F80-B7D1-4FD4-8527-937C0F7144B0}" type="presParOf" srcId="{18F20763-04CA-4CC2-9D9D-E33AFC85F4A5}" destId="{4D656543-CCB3-4BE2-A8BC-31A207D5AE20}" srcOrd="12" destOrd="0" presId="urn:microsoft.com/office/officeart/2005/8/layout/vProcess5"/>
    <dgm:cxn modelId="{980D392D-DBFA-4A06-9305-07C4C31C2700}" type="presParOf" srcId="{18F20763-04CA-4CC2-9D9D-E33AFC85F4A5}" destId="{C44492D5-083E-4397-898A-BFB4750AB7B9}" srcOrd="13" destOrd="0" presId="urn:microsoft.com/office/officeart/2005/8/layout/vProcess5"/>
    <dgm:cxn modelId="{AD87B370-F8F6-4B60-98CB-519ED21DBAC6}" type="presParOf" srcId="{18F20763-04CA-4CC2-9D9D-E33AFC85F4A5}" destId="{6C4486B2-FBEF-4A1F-AD6A-AF7A4A0DA263}"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81413-97C0-403A-AB6D-0E258D3E4C27}"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D61B6F7-1A38-4661-A90A-C4674BB010C7}">
      <dgm:prSet/>
      <dgm:spPr/>
      <dgm:t>
        <a:bodyPr/>
        <a:lstStyle/>
        <a:p>
          <a:r>
            <a:rPr lang="en-GB"/>
            <a:t>Infection Control and AMS</a:t>
          </a:r>
          <a:endParaRPr lang="en-US"/>
        </a:p>
      </dgm:t>
    </dgm:pt>
    <dgm:pt modelId="{D84B75B4-68D3-47CA-93A1-E459DB728674}" type="parTrans" cxnId="{2FEBE8EF-9F9D-47B3-BE45-EB97A4B0DBC1}">
      <dgm:prSet/>
      <dgm:spPr/>
      <dgm:t>
        <a:bodyPr/>
        <a:lstStyle/>
        <a:p>
          <a:endParaRPr lang="en-US"/>
        </a:p>
      </dgm:t>
    </dgm:pt>
    <dgm:pt modelId="{023AB025-98C0-4013-B72D-96EFE90FAFD0}" type="sibTrans" cxnId="{2FEBE8EF-9F9D-47B3-BE45-EB97A4B0DBC1}">
      <dgm:prSet/>
      <dgm:spPr/>
      <dgm:t>
        <a:bodyPr/>
        <a:lstStyle/>
        <a:p>
          <a:endParaRPr lang="en-US"/>
        </a:p>
      </dgm:t>
    </dgm:pt>
    <dgm:pt modelId="{92C8B3A9-89C2-4522-85CE-816BB83C10F7}">
      <dgm:prSet/>
      <dgm:spPr/>
      <dgm:t>
        <a:bodyPr/>
        <a:lstStyle/>
        <a:p>
          <a:r>
            <a:rPr lang="en-GB"/>
            <a:t>Prevention</a:t>
          </a:r>
          <a:endParaRPr lang="en-US"/>
        </a:p>
      </dgm:t>
    </dgm:pt>
    <dgm:pt modelId="{D7F0E01E-D73D-4039-907E-982E2F7C5676}" type="parTrans" cxnId="{2506F4EA-A2AD-42E7-8969-A27548A10512}">
      <dgm:prSet/>
      <dgm:spPr/>
      <dgm:t>
        <a:bodyPr/>
        <a:lstStyle/>
        <a:p>
          <a:endParaRPr lang="en-US"/>
        </a:p>
      </dgm:t>
    </dgm:pt>
    <dgm:pt modelId="{FC8107F8-27F6-4A9E-B784-CFC5D54A3AC2}" type="sibTrans" cxnId="{2506F4EA-A2AD-42E7-8969-A27548A10512}">
      <dgm:prSet/>
      <dgm:spPr/>
      <dgm:t>
        <a:bodyPr/>
        <a:lstStyle/>
        <a:p>
          <a:endParaRPr lang="en-US"/>
        </a:p>
      </dgm:t>
    </dgm:pt>
    <dgm:pt modelId="{4BBC3410-D554-491E-ACEE-BD4F39221A90}">
      <dgm:prSet/>
      <dgm:spPr/>
      <dgm:t>
        <a:bodyPr/>
        <a:lstStyle/>
        <a:p>
          <a:r>
            <a:rPr lang="en-GB"/>
            <a:t>Risk Management</a:t>
          </a:r>
          <a:endParaRPr lang="en-US"/>
        </a:p>
      </dgm:t>
    </dgm:pt>
    <dgm:pt modelId="{962FB0C5-654F-4249-B5A1-C8AEACE30D3A}" type="parTrans" cxnId="{D89DC1AF-8E14-4087-AFBC-D0FE1AAF7FDC}">
      <dgm:prSet/>
      <dgm:spPr/>
      <dgm:t>
        <a:bodyPr/>
        <a:lstStyle/>
        <a:p>
          <a:endParaRPr lang="en-US"/>
        </a:p>
      </dgm:t>
    </dgm:pt>
    <dgm:pt modelId="{60B41622-A645-4A36-B6D0-15DD9E3F65E5}" type="sibTrans" cxnId="{D89DC1AF-8E14-4087-AFBC-D0FE1AAF7FDC}">
      <dgm:prSet/>
      <dgm:spPr/>
      <dgm:t>
        <a:bodyPr/>
        <a:lstStyle/>
        <a:p>
          <a:endParaRPr lang="en-US"/>
        </a:p>
      </dgm:t>
    </dgm:pt>
    <dgm:pt modelId="{491754B0-A469-4AE5-9278-6867F5835147}">
      <dgm:prSet/>
      <dgm:spPr/>
      <dgm:t>
        <a:bodyPr/>
        <a:lstStyle/>
        <a:p>
          <a:r>
            <a:rPr lang="en-GB"/>
            <a:t>PCN: Prevention</a:t>
          </a:r>
          <a:endParaRPr lang="en-US"/>
        </a:p>
      </dgm:t>
    </dgm:pt>
    <dgm:pt modelId="{699D6B43-BE22-454E-BBBD-7DE0B81357C5}" type="parTrans" cxnId="{A8DB363C-4B0F-4485-99FA-8F7C88FA8EF8}">
      <dgm:prSet/>
      <dgm:spPr/>
      <dgm:t>
        <a:bodyPr/>
        <a:lstStyle/>
        <a:p>
          <a:endParaRPr lang="en-US"/>
        </a:p>
      </dgm:t>
    </dgm:pt>
    <dgm:pt modelId="{55518514-31E6-46F7-A466-FB37F2A336C8}" type="sibTrans" cxnId="{A8DB363C-4B0F-4485-99FA-8F7C88FA8EF8}">
      <dgm:prSet/>
      <dgm:spPr/>
      <dgm:t>
        <a:bodyPr/>
        <a:lstStyle/>
        <a:p>
          <a:endParaRPr lang="en-US"/>
        </a:p>
      </dgm:t>
    </dgm:pt>
    <dgm:pt modelId="{3E16D949-AB71-4710-8255-CDD742FAC1B1}">
      <dgm:prSet/>
      <dgm:spPr/>
      <dgm:t>
        <a:bodyPr/>
        <a:lstStyle/>
        <a:p>
          <a:r>
            <a:rPr lang="en-GB"/>
            <a:t>PCN: Business Continuity </a:t>
          </a:r>
          <a:endParaRPr lang="en-US"/>
        </a:p>
      </dgm:t>
    </dgm:pt>
    <dgm:pt modelId="{EB03A2C6-D040-449A-80B3-C7CC4D093FF1}" type="parTrans" cxnId="{66F33B1F-288C-45FD-97B9-E364DA679F4C}">
      <dgm:prSet/>
      <dgm:spPr/>
      <dgm:t>
        <a:bodyPr/>
        <a:lstStyle/>
        <a:p>
          <a:endParaRPr lang="en-US"/>
        </a:p>
      </dgm:t>
    </dgm:pt>
    <dgm:pt modelId="{C2CD7872-6B91-4F59-80B5-C60610CA64D7}" type="sibTrans" cxnId="{66F33B1F-288C-45FD-97B9-E364DA679F4C}">
      <dgm:prSet/>
      <dgm:spPr/>
      <dgm:t>
        <a:bodyPr/>
        <a:lstStyle/>
        <a:p>
          <a:endParaRPr lang="en-US"/>
        </a:p>
      </dgm:t>
    </dgm:pt>
    <dgm:pt modelId="{BAF429DD-7449-4B52-BDE6-16916BA09876}" type="pres">
      <dgm:prSet presAssocID="{AC481413-97C0-403A-AB6D-0E258D3E4C27}" presName="root" presStyleCnt="0">
        <dgm:presLayoutVars>
          <dgm:dir/>
          <dgm:resizeHandles val="exact"/>
        </dgm:presLayoutVars>
      </dgm:prSet>
      <dgm:spPr/>
    </dgm:pt>
    <dgm:pt modelId="{72686692-C398-40D3-BB24-9A868FDCF135}" type="pres">
      <dgm:prSet presAssocID="{BD61B6F7-1A38-4661-A90A-C4674BB010C7}" presName="compNode" presStyleCnt="0"/>
      <dgm:spPr/>
    </dgm:pt>
    <dgm:pt modelId="{2CE5D630-A5A5-4D80-B269-5A1660025E07}" type="pres">
      <dgm:prSet presAssocID="{BD61B6F7-1A38-4661-A90A-C4674BB010C7}" presName="bgRect" presStyleLbl="bgShp" presStyleIdx="0" presStyleCnt="5"/>
      <dgm:spPr/>
    </dgm:pt>
    <dgm:pt modelId="{300BF420-7815-4213-8CF3-5490B08CEF9A}" type="pres">
      <dgm:prSet presAssocID="{BD61B6F7-1A38-4661-A90A-C4674BB010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34206581-9553-4D4F-B244-141C37528835}" type="pres">
      <dgm:prSet presAssocID="{BD61B6F7-1A38-4661-A90A-C4674BB010C7}" presName="spaceRect" presStyleCnt="0"/>
      <dgm:spPr/>
    </dgm:pt>
    <dgm:pt modelId="{890C30B5-EEB6-4E44-98AF-DD2CF2462B36}" type="pres">
      <dgm:prSet presAssocID="{BD61B6F7-1A38-4661-A90A-C4674BB010C7}" presName="parTx" presStyleLbl="revTx" presStyleIdx="0" presStyleCnt="5">
        <dgm:presLayoutVars>
          <dgm:chMax val="0"/>
          <dgm:chPref val="0"/>
        </dgm:presLayoutVars>
      </dgm:prSet>
      <dgm:spPr/>
    </dgm:pt>
    <dgm:pt modelId="{818B4BC5-FAAC-44E4-933E-17294234D101}" type="pres">
      <dgm:prSet presAssocID="{023AB025-98C0-4013-B72D-96EFE90FAFD0}" presName="sibTrans" presStyleCnt="0"/>
      <dgm:spPr/>
    </dgm:pt>
    <dgm:pt modelId="{EC5B865D-7482-48B4-A7FF-3F57220462D2}" type="pres">
      <dgm:prSet presAssocID="{92C8B3A9-89C2-4522-85CE-816BB83C10F7}" presName="compNode" presStyleCnt="0"/>
      <dgm:spPr/>
    </dgm:pt>
    <dgm:pt modelId="{C871B3D4-04CF-4926-96E2-04F6BFB25B35}" type="pres">
      <dgm:prSet presAssocID="{92C8B3A9-89C2-4522-85CE-816BB83C10F7}" presName="bgRect" presStyleLbl="bgShp" presStyleIdx="1" presStyleCnt="5"/>
      <dgm:spPr/>
    </dgm:pt>
    <dgm:pt modelId="{D90D2BF1-5507-4C86-947A-D65F1105CC10}" type="pres">
      <dgm:prSet presAssocID="{92C8B3A9-89C2-4522-85CE-816BB83C10F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92DA02EE-EB92-47A1-AB26-0866E3EC0F12}" type="pres">
      <dgm:prSet presAssocID="{92C8B3A9-89C2-4522-85CE-816BB83C10F7}" presName="spaceRect" presStyleCnt="0"/>
      <dgm:spPr/>
    </dgm:pt>
    <dgm:pt modelId="{42C50A81-43AE-4CBA-8011-F01353D65181}" type="pres">
      <dgm:prSet presAssocID="{92C8B3A9-89C2-4522-85CE-816BB83C10F7}" presName="parTx" presStyleLbl="revTx" presStyleIdx="1" presStyleCnt="5">
        <dgm:presLayoutVars>
          <dgm:chMax val="0"/>
          <dgm:chPref val="0"/>
        </dgm:presLayoutVars>
      </dgm:prSet>
      <dgm:spPr/>
    </dgm:pt>
    <dgm:pt modelId="{B109649A-3ECF-4291-AE98-AC0C0F55E1B6}" type="pres">
      <dgm:prSet presAssocID="{FC8107F8-27F6-4A9E-B784-CFC5D54A3AC2}" presName="sibTrans" presStyleCnt="0"/>
      <dgm:spPr/>
    </dgm:pt>
    <dgm:pt modelId="{56D43276-2720-4C5D-8A67-0AAE2EF876CD}" type="pres">
      <dgm:prSet presAssocID="{4BBC3410-D554-491E-ACEE-BD4F39221A90}" presName="compNode" presStyleCnt="0"/>
      <dgm:spPr/>
    </dgm:pt>
    <dgm:pt modelId="{B372718A-0E4C-4E7F-9067-A0F7A554EF92}" type="pres">
      <dgm:prSet presAssocID="{4BBC3410-D554-491E-ACEE-BD4F39221A90}" presName="bgRect" presStyleLbl="bgShp" presStyleIdx="2" presStyleCnt="5"/>
      <dgm:spPr/>
    </dgm:pt>
    <dgm:pt modelId="{6CD81F56-2B48-4222-9CC3-7DABADBAB7AF}" type="pres">
      <dgm:prSet presAssocID="{4BBC3410-D554-491E-ACEE-BD4F39221A9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08407A96-A18D-4B5C-A7FC-C604D4C8DA77}" type="pres">
      <dgm:prSet presAssocID="{4BBC3410-D554-491E-ACEE-BD4F39221A90}" presName="spaceRect" presStyleCnt="0"/>
      <dgm:spPr/>
    </dgm:pt>
    <dgm:pt modelId="{2ED26094-4A5B-421E-87F4-3DA0CAB8DC6C}" type="pres">
      <dgm:prSet presAssocID="{4BBC3410-D554-491E-ACEE-BD4F39221A90}" presName="parTx" presStyleLbl="revTx" presStyleIdx="2" presStyleCnt="5">
        <dgm:presLayoutVars>
          <dgm:chMax val="0"/>
          <dgm:chPref val="0"/>
        </dgm:presLayoutVars>
      </dgm:prSet>
      <dgm:spPr/>
    </dgm:pt>
    <dgm:pt modelId="{FD7B76B9-3EF4-4D83-BF5B-E2D04456DCBF}" type="pres">
      <dgm:prSet presAssocID="{60B41622-A645-4A36-B6D0-15DD9E3F65E5}" presName="sibTrans" presStyleCnt="0"/>
      <dgm:spPr/>
    </dgm:pt>
    <dgm:pt modelId="{948CD3CD-1DDF-4360-85D3-79DA45214E7A}" type="pres">
      <dgm:prSet presAssocID="{491754B0-A469-4AE5-9278-6867F5835147}" presName="compNode" presStyleCnt="0"/>
      <dgm:spPr/>
    </dgm:pt>
    <dgm:pt modelId="{BCC72620-BD4F-4123-8EC8-AE8831B81F96}" type="pres">
      <dgm:prSet presAssocID="{491754B0-A469-4AE5-9278-6867F5835147}" presName="bgRect" presStyleLbl="bgShp" presStyleIdx="3" presStyleCnt="5"/>
      <dgm:spPr/>
    </dgm:pt>
    <dgm:pt modelId="{184FBF82-8894-42B4-8655-39564BF13121}" type="pres">
      <dgm:prSet presAssocID="{491754B0-A469-4AE5-9278-6867F583514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F23BE0D-9FA6-4916-B778-8195CD1E915E}" type="pres">
      <dgm:prSet presAssocID="{491754B0-A469-4AE5-9278-6867F5835147}" presName="spaceRect" presStyleCnt="0"/>
      <dgm:spPr/>
    </dgm:pt>
    <dgm:pt modelId="{18E99531-F950-426F-9E73-F57B7B2C9A27}" type="pres">
      <dgm:prSet presAssocID="{491754B0-A469-4AE5-9278-6867F5835147}" presName="parTx" presStyleLbl="revTx" presStyleIdx="3" presStyleCnt="5">
        <dgm:presLayoutVars>
          <dgm:chMax val="0"/>
          <dgm:chPref val="0"/>
        </dgm:presLayoutVars>
      </dgm:prSet>
      <dgm:spPr/>
    </dgm:pt>
    <dgm:pt modelId="{32D96EAF-E8AE-451F-A1F3-2D8B24FFBF30}" type="pres">
      <dgm:prSet presAssocID="{55518514-31E6-46F7-A466-FB37F2A336C8}" presName="sibTrans" presStyleCnt="0"/>
      <dgm:spPr/>
    </dgm:pt>
    <dgm:pt modelId="{5B7336E5-8EA4-4041-9040-2033CDC6BAE1}" type="pres">
      <dgm:prSet presAssocID="{3E16D949-AB71-4710-8255-CDD742FAC1B1}" presName="compNode" presStyleCnt="0"/>
      <dgm:spPr/>
    </dgm:pt>
    <dgm:pt modelId="{3E6EEAEF-D1D2-47E3-B305-AA76ACB65F94}" type="pres">
      <dgm:prSet presAssocID="{3E16D949-AB71-4710-8255-CDD742FAC1B1}" presName="bgRect" presStyleLbl="bgShp" presStyleIdx="4" presStyleCnt="5"/>
      <dgm:spPr/>
    </dgm:pt>
    <dgm:pt modelId="{AC5F3F7D-5971-4B93-9FC1-5C48B485DB01}" type="pres">
      <dgm:prSet presAssocID="{3E16D949-AB71-4710-8255-CDD742FAC1B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E5E24EB0-6785-4F6C-ADA3-3BDF6BFAE7AA}" type="pres">
      <dgm:prSet presAssocID="{3E16D949-AB71-4710-8255-CDD742FAC1B1}" presName="spaceRect" presStyleCnt="0"/>
      <dgm:spPr/>
    </dgm:pt>
    <dgm:pt modelId="{C975E4D8-7048-4153-95DF-B51C2921A927}" type="pres">
      <dgm:prSet presAssocID="{3E16D949-AB71-4710-8255-CDD742FAC1B1}" presName="parTx" presStyleLbl="revTx" presStyleIdx="4" presStyleCnt="5">
        <dgm:presLayoutVars>
          <dgm:chMax val="0"/>
          <dgm:chPref val="0"/>
        </dgm:presLayoutVars>
      </dgm:prSet>
      <dgm:spPr/>
    </dgm:pt>
  </dgm:ptLst>
  <dgm:cxnLst>
    <dgm:cxn modelId="{66F33B1F-288C-45FD-97B9-E364DA679F4C}" srcId="{AC481413-97C0-403A-AB6D-0E258D3E4C27}" destId="{3E16D949-AB71-4710-8255-CDD742FAC1B1}" srcOrd="4" destOrd="0" parTransId="{EB03A2C6-D040-449A-80B3-C7CC4D093FF1}" sibTransId="{C2CD7872-6B91-4F59-80B5-C60610CA64D7}"/>
    <dgm:cxn modelId="{A8DB363C-4B0F-4485-99FA-8F7C88FA8EF8}" srcId="{AC481413-97C0-403A-AB6D-0E258D3E4C27}" destId="{491754B0-A469-4AE5-9278-6867F5835147}" srcOrd="3" destOrd="0" parTransId="{699D6B43-BE22-454E-BBBD-7DE0B81357C5}" sibTransId="{55518514-31E6-46F7-A466-FB37F2A336C8}"/>
    <dgm:cxn modelId="{C06AB63C-B45D-4E1A-8467-BBC9385416D0}" type="presOf" srcId="{92C8B3A9-89C2-4522-85CE-816BB83C10F7}" destId="{42C50A81-43AE-4CBA-8011-F01353D65181}" srcOrd="0" destOrd="0" presId="urn:microsoft.com/office/officeart/2018/2/layout/IconVerticalSolidList"/>
    <dgm:cxn modelId="{AEB32381-D96E-411C-AA7E-62B22366209E}" type="presOf" srcId="{BD61B6F7-1A38-4661-A90A-C4674BB010C7}" destId="{890C30B5-EEB6-4E44-98AF-DD2CF2462B36}" srcOrd="0" destOrd="0" presId="urn:microsoft.com/office/officeart/2018/2/layout/IconVerticalSolidList"/>
    <dgm:cxn modelId="{1A5C2D88-6F76-4AE2-91E8-C9E100091E60}" type="presOf" srcId="{4BBC3410-D554-491E-ACEE-BD4F39221A90}" destId="{2ED26094-4A5B-421E-87F4-3DA0CAB8DC6C}" srcOrd="0" destOrd="0" presId="urn:microsoft.com/office/officeart/2018/2/layout/IconVerticalSolidList"/>
    <dgm:cxn modelId="{D89DC1AF-8E14-4087-AFBC-D0FE1AAF7FDC}" srcId="{AC481413-97C0-403A-AB6D-0E258D3E4C27}" destId="{4BBC3410-D554-491E-ACEE-BD4F39221A90}" srcOrd="2" destOrd="0" parTransId="{962FB0C5-654F-4249-B5A1-C8AEACE30D3A}" sibTransId="{60B41622-A645-4A36-B6D0-15DD9E3F65E5}"/>
    <dgm:cxn modelId="{2506F4EA-A2AD-42E7-8969-A27548A10512}" srcId="{AC481413-97C0-403A-AB6D-0E258D3E4C27}" destId="{92C8B3A9-89C2-4522-85CE-816BB83C10F7}" srcOrd="1" destOrd="0" parTransId="{D7F0E01E-D73D-4039-907E-982E2F7C5676}" sibTransId="{FC8107F8-27F6-4A9E-B784-CFC5D54A3AC2}"/>
    <dgm:cxn modelId="{2FEBE8EF-9F9D-47B3-BE45-EB97A4B0DBC1}" srcId="{AC481413-97C0-403A-AB6D-0E258D3E4C27}" destId="{BD61B6F7-1A38-4661-A90A-C4674BB010C7}" srcOrd="0" destOrd="0" parTransId="{D84B75B4-68D3-47CA-93A1-E459DB728674}" sibTransId="{023AB025-98C0-4013-B72D-96EFE90FAFD0}"/>
    <dgm:cxn modelId="{14746FF2-5A42-4F12-A10D-8E25AC60152D}" type="presOf" srcId="{491754B0-A469-4AE5-9278-6867F5835147}" destId="{18E99531-F950-426F-9E73-F57B7B2C9A27}" srcOrd="0" destOrd="0" presId="urn:microsoft.com/office/officeart/2018/2/layout/IconVerticalSolidList"/>
    <dgm:cxn modelId="{FCCFB0FD-4242-4693-9283-FEED1E9947A6}" type="presOf" srcId="{AC481413-97C0-403A-AB6D-0E258D3E4C27}" destId="{BAF429DD-7449-4B52-BDE6-16916BA09876}" srcOrd="0" destOrd="0" presId="urn:microsoft.com/office/officeart/2018/2/layout/IconVerticalSolidList"/>
    <dgm:cxn modelId="{28B90CFF-A755-4D8E-A7CB-1A5741DCF156}" type="presOf" srcId="{3E16D949-AB71-4710-8255-CDD742FAC1B1}" destId="{C975E4D8-7048-4153-95DF-B51C2921A927}" srcOrd="0" destOrd="0" presId="urn:microsoft.com/office/officeart/2018/2/layout/IconVerticalSolidList"/>
    <dgm:cxn modelId="{C373DFF0-61A0-4338-8584-309A0E693D72}" type="presParOf" srcId="{BAF429DD-7449-4B52-BDE6-16916BA09876}" destId="{72686692-C398-40D3-BB24-9A868FDCF135}" srcOrd="0" destOrd="0" presId="urn:microsoft.com/office/officeart/2018/2/layout/IconVerticalSolidList"/>
    <dgm:cxn modelId="{4F8E1983-5929-4DDA-8081-F5D2FC4BE893}" type="presParOf" srcId="{72686692-C398-40D3-BB24-9A868FDCF135}" destId="{2CE5D630-A5A5-4D80-B269-5A1660025E07}" srcOrd="0" destOrd="0" presId="urn:microsoft.com/office/officeart/2018/2/layout/IconVerticalSolidList"/>
    <dgm:cxn modelId="{B64AF916-D8F5-4D63-B6BC-0ABA357D84E7}" type="presParOf" srcId="{72686692-C398-40D3-BB24-9A868FDCF135}" destId="{300BF420-7815-4213-8CF3-5490B08CEF9A}" srcOrd="1" destOrd="0" presId="urn:microsoft.com/office/officeart/2018/2/layout/IconVerticalSolidList"/>
    <dgm:cxn modelId="{8CB42D20-EDE7-43A5-BFD8-851DD79682CA}" type="presParOf" srcId="{72686692-C398-40D3-BB24-9A868FDCF135}" destId="{34206581-9553-4D4F-B244-141C37528835}" srcOrd="2" destOrd="0" presId="urn:microsoft.com/office/officeart/2018/2/layout/IconVerticalSolidList"/>
    <dgm:cxn modelId="{78F1318B-C6AC-4C88-9F4D-3EC5BE896640}" type="presParOf" srcId="{72686692-C398-40D3-BB24-9A868FDCF135}" destId="{890C30B5-EEB6-4E44-98AF-DD2CF2462B36}" srcOrd="3" destOrd="0" presId="urn:microsoft.com/office/officeart/2018/2/layout/IconVerticalSolidList"/>
    <dgm:cxn modelId="{02FAD5DE-2408-4433-B40B-6A7956A42989}" type="presParOf" srcId="{BAF429DD-7449-4B52-BDE6-16916BA09876}" destId="{818B4BC5-FAAC-44E4-933E-17294234D101}" srcOrd="1" destOrd="0" presId="urn:microsoft.com/office/officeart/2018/2/layout/IconVerticalSolidList"/>
    <dgm:cxn modelId="{7C0404EB-3E89-44C5-92BF-77B463C68353}" type="presParOf" srcId="{BAF429DD-7449-4B52-BDE6-16916BA09876}" destId="{EC5B865D-7482-48B4-A7FF-3F57220462D2}" srcOrd="2" destOrd="0" presId="urn:microsoft.com/office/officeart/2018/2/layout/IconVerticalSolidList"/>
    <dgm:cxn modelId="{54B8A325-DFD6-4D5B-AF5A-976331383F14}" type="presParOf" srcId="{EC5B865D-7482-48B4-A7FF-3F57220462D2}" destId="{C871B3D4-04CF-4926-96E2-04F6BFB25B35}" srcOrd="0" destOrd="0" presId="urn:microsoft.com/office/officeart/2018/2/layout/IconVerticalSolidList"/>
    <dgm:cxn modelId="{6A25C9B6-70E8-4B5E-8D3A-02C364476EA6}" type="presParOf" srcId="{EC5B865D-7482-48B4-A7FF-3F57220462D2}" destId="{D90D2BF1-5507-4C86-947A-D65F1105CC10}" srcOrd="1" destOrd="0" presId="urn:microsoft.com/office/officeart/2018/2/layout/IconVerticalSolidList"/>
    <dgm:cxn modelId="{2D7225CB-831E-42C2-B867-D3C3B5B873C0}" type="presParOf" srcId="{EC5B865D-7482-48B4-A7FF-3F57220462D2}" destId="{92DA02EE-EB92-47A1-AB26-0866E3EC0F12}" srcOrd="2" destOrd="0" presId="urn:microsoft.com/office/officeart/2018/2/layout/IconVerticalSolidList"/>
    <dgm:cxn modelId="{F814A9F4-40E1-4066-B94B-8EAE2E1FBEA6}" type="presParOf" srcId="{EC5B865D-7482-48B4-A7FF-3F57220462D2}" destId="{42C50A81-43AE-4CBA-8011-F01353D65181}" srcOrd="3" destOrd="0" presId="urn:microsoft.com/office/officeart/2018/2/layout/IconVerticalSolidList"/>
    <dgm:cxn modelId="{7EFD386A-0D0E-45CB-A47A-2129D1EF7DF6}" type="presParOf" srcId="{BAF429DD-7449-4B52-BDE6-16916BA09876}" destId="{B109649A-3ECF-4291-AE98-AC0C0F55E1B6}" srcOrd="3" destOrd="0" presId="urn:microsoft.com/office/officeart/2018/2/layout/IconVerticalSolidList"/>
    <dgm:cxn modelId="{13362834-6138-40B3-A906-8150EE3C25FC}" type="presParOf" srcId="{BAF429DD-7449-4B52-BDE6-16916BA09876}" destId="{56D43276-2720-4C5D-8A67-0AAE2EF876CD}" srcOrd="4" destOrd="0" presId="urn:microsoft.com/office/officeart/2018/2/layout/IconVerticalSolidList"/>
    <dgm:cxn modelId="{1E4AE024-F638-482A-930D-3E3A61DDB818}" type="presParOf" srcId="{56D43276-2720-4C5D-8A67-0AAE2EF876CD}" destId="{B372718A-0E4C-4E7F-9067-A0F7A554EF92}" srcOrd="0" destOrd="0" presId="urn:microsoft.com/office/officeart/2018/2/layout/IconVerticalSolidList"/>
    <dgm:cxn modelId="{91581C12-C2AB-480A-9069-1A2F3B9F07D9}" type="presParOf" srcId="{56D43276-2720-4C5D-8A67-0AAE2EF876CD}" destId="{6CD81F56-2B48-4222-9CC3-7DABADBAB7AF}" srcOrd="1" destOrd="0" presId="urn:microsoft.com/office/officeart/2018/2/layout/IconVerticalSolidList"/>
    <dgm:cxn modelId="{F059AFAD-17CA-4A27-91BA-97C14D2342F6}" type="presParOf" srcId="{56D43276-2720-4C5D-8A67-0AAE2EF876CD}" destId="{08407A96-A18D-4B5C-A7FC-C604D4C8DA77}" srcOrd="2" destOrd="0" presId="urn:microsoft.com/office/officeart/2018/2/layout/IconVerticalSolidList"/>
    <dgm:cxn modelId="{BE213F9A-DC24-4B8A-9044-15F7F38C9656}" type="presParOf" srcId="{56D43276-2720-4C5D-8A67-0AAE2EF876CD}" destId="{2ED26094-4A5B-421E-87F4-3DA0CAB8DC6C}" srcOrd="3" destOrd="0" presId="urn:microsoft.com/office/officeart/2018/2/layout/IconVerticalSolidList"/>
    <dgm:cxn modelId="{5335B7BA-E00D-4EDF-A6DA-3F05CE4AA18E}" type="presParOf" srcId="{BAF429DD-7449-4B52-BDE6-16916BA09876}" destId="{FD7B76B9-3EF4-4D83-BF5B-E2D04456DCBF}" srcOrd="5" destOrd="0" presId="urn:microsoft.com/office/officeart/2018/2/layout/IconVerticalSolidList"/>
    <dgm:cxn modelId="{9C7A81A0-29F5-440B-83E5-5274468D9127}" type="presParOf" srcId="{BAF429DD-7449-4B52-BDE6-16916BA09876}" destId="{948CD3CD-1DDF-4360-85D3-79DA45214E7A}" srcOrd="6" destOrd="0" presId="urn:microsoft.com/office/officeart/2018/2/layout/IconVerticalSolidList"/>
    <dgm:cxn modelId="{A415B8E5-DCD6-4655-BAA4-E13E46761306}" type="presParOf" srcId="{948CD3CD-1DDF-4360-85D3-79DA45214E7A}" destId="{BCC72620-BD4F-4123-8EC8-AE8831B81F96}" srcOrd="0" destOrd="0" presId="urn:microsoft.com/office/officeart/2018/2/layout/IconVerticalSolidList"/>
    <dgm:cxn modelId="{1AF0B7D7-F0C2-4468-A118-D4B0D871DC45}" type="presParOf" srcId="{948CD3CD-1DDF-4360-85D3-79DA45214E7A}" destId="{184FBF82-8894-42B4-8655-39564BF13121}" srcOrd="1" destOrd="0" presId="urn:microsoft.com/office/officeart/2018/2/layout/IconVerticalSolidList"/>
    <dgm:cxn modelId="{C0FE3FDF-1305-48F1-8146-DC96A0C16ABF}" type="presParOf" srcId="{948CD3CD-1DDF-4360-85D3-79DA45214E7A}" destId="{0F23BE0D-9FA6-4916-B778-8195CD1E915E}" srcOrd="2" destOrd="0" presId="urn:microsoft.com/office/officeart/2018/2/layout/IconVerticalSolidList"/>
    <dgm:cxn modelId="{868FDF52-F115-4BB3-B53E-DE42C7C872B8}" type="presParOf" srcId="{948CD3CD-1DDF-4360-85D3-79DA45214E7A}" destId="{18E99531-F950-426F-9E73-F57B7B2C9A27}" srcOrd="3" destOrd="0" presId="urn:microsoft.com/office/officeart/2018/2/layout/IconVerticalSolidList"/>
    <dgm:cxn modelId="{EB88A0D3-8855-435B-8626-A146A108326C}" type="presParOf" srcId="{BAF429DD-7449-4B52-BDE6-16916BA09876}" destId="{32D96EAF-E8AE-451F-A1F3-2D8B24FFBF30}" srcOrd="7" destOrd="0" presId="urn:microsoft.com/office/officeart/2018/2/layout/IconVerticalSolidList"/>
    <dgm:cxn modelId="{3F4125EE-CC14-4679-97D1-58720D11268C}" type="presParOf" srcId="{BAF429DD-7449-4B52-BDE6-16916BA09876}" destId="{5B7336E5-8EA4-4041-9040-2033CDC6BAE1}" srcOrd="8" destOrd="0" presId="urn:microsoft.com/office/officeart/2018/2/layout/IconVerticalSolidList"/>
    <dgm:cxn modelId="{37A44E8D-02B8-4D01-81E8-A8518A5A30BE}" type="presParOf" srcId="{5B7336E5-8EA4-4041-9040-2033CDC6BAE1}" destId="{3E6EEAEF-D1D2-47E3-B305-AA76ACB65F94}" srcOrd="0" destOrd="0" presId="urn:microsoft.com/office/officeart/2018/2/layout/IconVerticalSolidList"/>
    <dgm:cxn modelId="{99CE0051-ABC7-46B5-B15C-A03A3BA44775}" type="presParOf" srcId="{5B7336E5-8EA4-4041-9040-2033CDC6BAE1}" destId="{AC5F3F7D-5971-4B93-9FC1-5C48B485DB01}" srcOrd="1" destOrd="0" presId="urn:microsoft.com/office/officeart/2018/2/layout/IconVerticalSolidList"/>
    <dgm:cxn modelId="{F92D4908-9F41-4D17-8BAA-FDE11DFAD356}" type="presParOf" srcId="{5B7336E5-8EA4-4041-9040-2033CDC6BAE1}" destId="{E5E24EB0-6785-4F6C-ADA3-3BDF6BFAE7AA}" srcOrd="2" destOrd="0" presId="urn:microsoft.com/office/officeart/2018/2/layout/IconVerticalSolidList"/>
    <dgm:cxn modelId="{AFB9E8E7-B127-4F14-BDCE-F7843D03C20C}" type="presParOf" srcId="{5B7336E5-8EA4-4041-9040-2033CDC6BAE1}" destId="{C975E4D8-7048-4153-95DF-B51C2921A9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1887A-626E-47ED-99B1-458B6CF82605}">
      <dsp:nvSpPr>
        <dsp:cNvPr id="0" name=""/>
        <dsp:cNvSpPr/>
      </dsp:nvSpPr>
      <dsp:spPr>
        <a:xfrm>
          <a:off x="0" y="482"/>
          <a:ext cx="6797675" cy="6645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37B5E-FE7D-459C-9E9C-5A451E699541}">
      <dsp:nvSpPr>
        <dsp:cNvPr id="0" name=""/>
        <dsp:cNvSpPr/>
      </dsp:nvSpPr>
      <dsp:spPr>
        <a:xfrm>
          <a:off x="201036" y="150013"/>
          <a:ext cx="365520" cy="365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ACCD33-BB96-453D-8B6C-9AC85E91F33F}">
      <dsp:nvSpPr>
        <dsp:cNvPr id="0" name=""/>
        <dsp:cNvSpPr/>
      </dsp:nvSpPr>
      <dsp:spPr>
        <a:xfrm>
          <a:off x="767592" y="482"/>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GB" sz="1600" kern="1200" dirty="0"/>
            <a:t>Structured medication reviews and optimisation</a:t>
          </a:r>
          <a:endParaRPr lang="en-US" sz="1600" kern="1200" dirty="0"/>
        </a:p>
      </dsp:txBody>
      <dsp:txXfrm>
        <a:off x="767592" y="482"/>
        <a:ext cx="6030082" cy="664581"/>
      </dsp:txXfrm>
    </dsp:sp>
    <dsp:sp modelId="{A00C2DD7-2AC4-456E-BAFD-3C9679B4A397}">
      <dsp:nvSpPr>
        <dsp:cNvPr id="0" name=""/>
        <dsp:cNvSpPr/>
      </dsp:nvSpPr>
      <dsp:spPr>
        <a:xfrm>
          <a:off x="0" y="831210"/>
          <a:ext cx="6797675" cy="6645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AB33A-EFBD-4832-A8DD-0AC486CE7269}">
      <dsp:nvSpPr>
        <dsp:cNvPr id="0" name=""/>
        <dsp:cNvSpPr/>
      </dsp:nvSpPr>
      <dsp:spPr>
        <a:xfrm>
          <a:off x="201036" y="980741"/>
          <a:ext cx="365520" cy="365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2EBF1A-8852-40C7-AFF5-16D067966582}">
      <dsp:nvSpPr>
        <dsp:cNvPr id="0" name=""/>
        <dsp:cNvSpPr/>
      </dsp:nvSpPr>
      <dsp:spPr>
        <a:xfrm>
          <a:off x="767592" y="831210"/>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GB" sz="1600" kern="1200"/>
            <a:t>Enhanced health in Care Homes</a:t>
          </a:r>
          <a:endParaRPr lang="en-US" sz="1600" kern="1200"/>
        </a:p>
      </dsp:txBody>
      <dsp:txXfrm>
        <a:off x="767592" y="831210"/>
        <a:ext cx="6030082" cy="664581"/>
      </dsp:txXfrm>
    </dsp:sp>
    <dsp:sp modelId="{47A55B6B-02C9-4099-B01D-17619476BB2E}">
      <dsp:nvSpPr>
        <dsp:cNvPr id="0" name=""/>
        <dsp:cNvSpPr/>
      </dsp:nvSpPr>
      <dsp:spPr>
        <a:xfrm>
          <a:off x="0" y="1661937"/>
          <a:ext cx="6797675" cy="6645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10022-2E91-4989-84DF-7981355727CE}">
      <dsp:nvSpPr>
        <dsp:cNvPr id="0" name=""/>
        <dsp:cNvSpPr/>
      </dsp:nvSpPr>
      <dsp:spPr>
        <a:xfrm>
          <a:off x="201036" y="1811468"/>
          <a:ext cx="365520" cy="365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6BEDDA-1956-469A-B075-C59E6191DC17}">
      <dsp:nvSpPr>
        <dsp:cNvPr id="0" name=""/>
        <dsp:cNvSpPr/>
      </dsp:nvSpPr>
      <dsp:spPr>
        <a:xfrm>
          <a:off x="767592" y="1661937"/>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GB" sz="1600" kern="1200"/>
            <a:t>Anticipatory Care</a:t>
          </a:r>
          <a:endParaRPr lang="en-US" sz="1600" kern="1200"/>
        </a:p>
      </dsp:txBody>
      <dsp:txXfrm>
        <a:off x="767592" y="1661937"/>
        <a:ext cx="6030082" cy="664581"/>
      </dsp:txXfrm>
    </dsp:sp>
    <dsp:sp modelId="{7E490578-D68E-42FE-9BE9-FC2661B43A05}">
      <dsp:nvSpPr>
        <dsp:cNvPr id="0" name=""/>
        <dsp:cNvSpPr/>
      </dsp:nvSpPr>
      <dsp:spPr>
        <a:xfrm>
          <a:off x="0" y="2492665"/>
          <a:ext cx="6797675" cy="66458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26C1F-1658-4D14-BC39-2E293DE3E6E4}">
      <dsp:nvSpPr>
        <dsp:cNvPr id="0" name=""/>
        <dsp:cNvSpPr/>
      </dsp:nvSpPr>
      <dsp:spPr>
        <a:xfrm>
          <a:off x="201036" y="2642195"/>
          <a:ext cx="365520" cy="365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182DFC-C50A-42E4-9089-1F9594BEFFCA}">
      <dsp:nvSpPr>
        <dsp:cNvPr id="0" name=""/>
        <dsp:cNvSpPr/>
      </dsp:nvSpPr>
      <dsp:spPr>
        <a:xfrm>
          <a:off x="767592" y="2492665"/>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GB" sz="1600" kern="1200"/>
            <a:t>Supporting Early Cancer Diagnosis</a:t>
          </a:r>
          <a:endParaRPr lang="en-US" sz="1600" kern="1200"/>
        </a:p>
      </dsp:txBody>
      <dsp:txXfrm>
        <a:off x="767592" y="2492665"/>
        <a:ext cx="6030082" cy="664581"/>
      </dsp:txXfrm>
    </dsp:sp>
    <dsp:sp modelId="{A426E818-F3CB-4A65-B226-77A69A55C4FF}">
      <dsp:nvSpPr>
        <dsp:cNvPr id="0" name=""/>
        <dsp:cNvSpPr/>
      </dsp:nvSpPr>
      <dsp:spPr>
        <a:xfrm>
          <a:off x="0" y="3323392"/>
          <a:ext cx="6797675" cy="66458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C1C43-B663-42A1-8AE0-28B74005D423}">
      <dsp:nvSpPr>
        <dsp:cNvPr id="0" name=""/>
        <dsp:cNvSpPr/>
      </dsp:nvSpPr>
      <dsp:spPr>
        <a:xfrm>
          <a:off x="201036" y="3472923"/>
          <a:ext cx="365520" cy="3655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C3B272-4A76-449D-8A0D-3DFB9389F675}">
      <dsp:nvSpPr>
        <dsp:cNvPr id="0" name=""/>
        <dsp:cNvSpPr/>
      </dsp:nvSpPr>
      <dsp:spPr>
        <a:xfrm>
          <a:off x="767592" y="3323392"/>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GB" sz="1600" kern="1200"/>
            <a:t>Personalised Care</a:t>
          </a:r>
          <a:endParaRPr lang="en-US" sz="1600" kern="1200"/>
        </a:p>
      </dsp:txBody>
      <dsp:txXfrm>
        <a:off x="767592" y="3323392"/>
        <a:ext cx="6030082" cy="664581"/>
      </dsp:txXfrm>
    </dsp:sp>
    <dsp:sp modelId="{31D4E2F9-0E47-4516-A9C2-B71A7DE7B7BE}">
      <dsp:nvSpPr>
        <dsp:cNvPr id="0" name=""/>
        <dsp:cNvSpPr/>
      </dsp:nvSpPr>
      <dsp:spPr>
        <a:xfrm>
          <a:off x="0" y="4154119"/>
          <a:ext cx="6797675" cy="6645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EEA05-8726-4C78-8007-7446DB401674}">
      <dsp:nvSpPr>
        <dsp:cNvPr id="0" name=""/>
        <dsp:cNvSpPr/>
      </dsp:nvSpPr>
      <dsp:spPr>
        <a:xfrm>
          <a:off x="201036" y="4303650"/>
          <a:ext cx="365520" cy="3655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B53CE4-7A87-4907-A95B-0794EEDEB740}">
      <dsp:nvSpPr>
        <dsp:cNvPr id="0" name=""/>
        <dsp:cNvSpPr/>
      </dsp:nvSpPr>
      <dsp:spPr>
        <a:xfrm>
          <a:off x="767592" y="4154119"/>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GB" sz="1600" kern="1200"/>
            <a:t>CVD Prevention and Diagnosis</a:t>
          </a:r>
          <a:endParaRPr lang="en-US" sz="1600" kern="1200"/>
        </a:p>
      </dsp:txBody>
      <dsp:txXfrm>
        <a:off x="767592" y="4154119"/>
        <a:ext cx="6030082" cy="664581"/>
      </dsp:txXfrm>
    </dsp:sp>
    <dsp:sp modelId="{98567B3F-7FD3-4F6C-AFD1-DECF0328B440}">
      <dsp:nvSpPr>
        <dsp:cNvPr id="0" name=""/>
        <dsp:cNvSpPr/>
      </dsp:nvSpPr>
      <dsp:spPr>
        <a:xfrm>
          <a:off x="0" y="4984847"/>
          <a:ext cx="6797675" cy="6645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728F8-5478-4F4F-9D88-1CE4FA1A71F6}">
      <dsp:nvSpPr>
        <dsp:cNvPr id="0" name=""/>
        <dsp:cNvSpPr/>
      </dsp:nvSpPr>
      <dsp:spPr>
        <a:xfrm>
          <a:off x="201036" y="5134378"/>
          <a:ext cx="365520" cy="3655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2EAD7-E2D5-4B2A-A673-6E4117320616}">
      <dsp:nvSpPr>
        <dsp:cNvPr id="0" name=""/>
        <dsp:cNvSpPr/>
      </dsp:nvSpPr>
      <dsp:spPr>
        <a:xfrm>
          <a:off x="767592" y="4984847"/>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n-GB" sz="1600" kern="1200"/>
            <a:t>Tackling Neighbourhood Inequalities</a:t>
          </a:r>
          <a:endParaRPr lang="en-US" sz="1600" kern="1200"/>
        </a:p>
      </dsp:txBody>
      <dsp:txXfrm>
        <a:off x="767592" y="4984847"/>
        <a:ext cx="6030082" cy="664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89FEA-53ED-4FBE-85CF-25B866144126}">
      <dsp:nvSpPr>
        <dsp:cNvPr id="0" name=""/>
        <dsp:cNvSpPr/>
      </dsp:nvSpPr>
      <dsp:spPr>
        <a:xfrm>
          <a:off x="0" y="0"/>
          <a:ext cx="7744967" cy="724204"/>
        </a:xfrm>
        <a:prstGeom prst="roundRect">
          <a:avLst>
            <a:gd name="adj" fmla="val 10000"/>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Electronic Repeat Dispensing</a:t>
          </a:r>
        </a:p>
      </dsp:txBody>
      <dsp:txXfrm>
        <a:off x="21211" y="21211"/>
        <a:ext cx="6878763" cy="681782"/>
      </dsp:txXfrm>
    </dsp:sp>
    <dsp:sp modelId="{02C4E296-520C-4501-811F-722618E3DFC6}">
      <dsp:nvSpPr>
        <dsp:cNvPr id="0" name=""/>
        <dsp:cNvSpPr/>
      </dsp:nvSpPr>
      <dsp:spPr>
        <a:xfrm>
          <a:off x="578358" y="824788"/>
          <a:ext cx="7744967" cy="724204"/>
        </a:xfrm>
        <a:prstGeom prst="roundRect">
          <a:avLst>
            <a:gd name="adj" fmla="val 10000"/>
          </a:avLst>
        </a:prstGeom>
        <a:solidFill>
          <a:schemeClr val="accent1">
            <a:alpha val="90000"/>
            <a:hueOff val="0"/>
            <a:satOff val="0"/>
            <a:lumOff val="0"/>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Discharge Medications and NMS </a:t>
          </a:r>
          <a:endParaRPr lang="en-US" sz="2600" kern="1200" dirty="0"/>
        </a:p>
      </dsp:txBody>
      <dsp:txXfrm>
        <a:off x="599569" y="845999"/>
        <a:ext cx="6653454" cy="681782"/>
      </dsp:txXfrm>
    </dsp:sp>
    <dsp:sp modelId="{F14720B8-889C-4E83-AF33-BC13B4438338}">
      <dsp:nvSpPr>
        <dsp:cNvPr id="0" name=""/>
        <dsp:cNvSpPr/>
      </dsp:nvSpPr>
      <dsp:spPr>
        <a:xfrm>
          <a:off x="1156716" y="1649577"/>
          <a:ext cx="7744967" cy="724204"/>
        </a:xfrm>
        <a:prstGeom prst="roundRect">
          <a:avLst>
            <a:gd name="adj" fmla="val 10000"/>
          </a:avLst>
        </a:prstGeom>
        <a:solidFill>
          <a:schemeClr val="accent1">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Winter Flu Vaccinations (esp. over 65s)</a:t>
          </a:r>
          <a:endParaRPr lang="en-US" sz="2600" kern="1200" dirty="0"/>
        </a:p>
      </dsp:txBody>
      <dsp:txXfrm>
        <a:off x="1177927" y="1670788"/>
        <a:ext cx="6653454" cy="681782"/>
      </dsp:txXfrm>
    </dsp:sp>
    <dsp:sp modelId="{67F2AEBA-3AFC-4982-8A0B-4DEAA815EB53}">
      <dsp:nvSpPr>
        <dsp:cNvPr id="0" name=""/>
        <dsp:cNvSpPr/>
      </dsp:nvSpPr>
      <dsp:spPr>
        <a:xfrm>
          <a:off x="1735073" y="2474366"/>
          <a:ext cx="7744967" cy="724204"/>
        </a:xfrm>
        <a:prstGeom prst="roundRect">
          <a:avLst>
            <a:gd name="adj" fmla="val 10000"/>
          </a:avLst>
        </a:prstGeom>
        <a:solidFill>
          <a:schemeClr val="accent1">
            <a:alpha val="90000"/>
            <a:hueOff val="0"/>
            <a:satOff val="0"/>
            <a:lumOff val="0"/>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Medicines Safety</a:t>
          </a:r>
          <a:endParaRPr lang="en-US" sz="2600" kern="1200" dirty="0"/>
        </a:p>
      </dsp:txBody>
      <dsp:txXfrm>
        <a:off x="1756284" y="2495577"/>
        <a:ext cx="6653454" cy="681782"/>
      </dsp:txXfrm>
    </dsp:sp>
    <dsp:sp modelId="{EA951EC8-4E41-4DE6-BF2C-19FDAEC53EC3}">
      <dsp:nvSpPr>
        <dsp:cNvPr id="0" name=""/>
        <dsp:cNvSpPr/>
      </dsp:nvSpPr>
      <dsp:spPr>
        <a:xfrm>
          <a:off x="2313432" y="3299155"/>
          <a:ext cx="7744967" cy="724204"/>
        </a:xfrm>
        <a:prstGeom prst="roundRect">
          <a:avLst>
            <a:gd name="adj" fmla="val 10000"/>
          </a:avLst>
        </a:prstGeom>
        <a:solidFill>
          <a:schemeClr val="accent1">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dirty="0"/>
            <a:t>Urgent care (low acuity conditions) and capacity</a:t>
          </a:r>
          <a:endParaRPr lang="en-US" sz="2600" kern="1200" dirty="0"/>
        </a:p>
      </dsp:txBody>
      <dsp:txXfrm>
        <a:off x="2334643" y="3320366"/>
        <a:ext cx="6653454" cy="681782"/>
      </dsp:txXfrm>
    </dsp:sp>
    <dsp:sp modelId="{B0CA7308-FA3F-4990-ABEB-E37F3C83CC22}">
      <dsp:nvSpPr>
        <dsp:cNvPr id="0" name=""/>
        <dsp:cNvSpPr/>
      </dsp:nvSpPr>
      <dsp:spPr>
        <a:xfrm>
          <a:off x="7274234" y="529071"/>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380149" y="529071"/>
        <a:ext cx="258903" cy="354227"/>
      </dsp:txXfrm>
    </dsp:sp>
    <dsp:sp modelId="{8C429ABD-F574-42DC-9E28-07EA9157809A}">
      <dsp:nvSpPr>
        <dsp:cNvPr id="0" name=""/>
        <dsp:cNvSpPr/>
      </dsp:nvSpPr>
      <dsp:spPr>
        <a:xfrm>
          <a:off x="7852592" y="1353860"/>
          <a:ext cx="470733" cy="470733"/>
        </a:xfrm>
        <a:prstGeom prst="downArrow">
          <a:avLst>
            <a:gd name="adj1" fmla="val 55000"/>
            <a:gd name="adj2" fmla="val 45000"/>
          </a:avLst>
        </a:prstGeom>
        <a:solidFill>
          <a:schemeClr val="accent1">
            <a:alpha val="90000"/>
            <a:tint val="40000"/>
            <a:hueOff val="0"/>
            <a:satOff val="0"/>
            <a:lumOff val="0"/>
            <a:alphaOff val="-13333"/>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58507" y="1353860"/>
        <a:ext cx="258903" cy="354227"/>
      </dsp:txXfrm>
    </dsp:sp>
    <dsp:sp modelId="{B09CECF7-B908-4A23-969C-8D7D6125BFCE}">
      <dsp:nvSpPr>
        <dsp:cNvPr id="0" name=""/>
        <dsp:cNvSpPr/>
      </dsp:nvSpPr>
      <dsp:spPr>
        <a:xfrm>
          <a:off x="8430950" y="2166579"/>
          <a:ext cx="470733" cy="470733"/>
        </a:xfrm>
        <a:prstGeom prst="downArrow">
          <a:avLst>
            <a:gd name="adj1" fmla="val 55000"/>
            <a:gd name="adj2" fmla="val 45000"/>
          </a:avLst>
        </a:prstGeom>
        <a:solidFill>
          <a:schemeClr val="accent1">
            <a:alpha val="90000"/>
            <a:tint val="40000"/>
            <a:hueOff val="0"/>
            <a:satOff val="0"/>
            <a:lumOff val="0"/>
            <a:alphaOff val="-26667"/>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536865" y="2166579"/>
        <a:ext cx="258903" cy="354227"/>
      </dsp:txXfrm>
    </dsp:sp>
    <dsp:sp modelId="{55A65BE0-2DB5-4524-96F4-AD5C0C2C36D5}">
      <dsp:nvSpPr>
        <dsp:cNvPr id="0" name=""/>
        <dsp:cNvSpPr/>
      </dsp:nvSpPr>
      <dsp:spPr>
        <a:xfrm>
          <a:off x="9009308" y="2999414"/>
          <a:ext cx="470733" cy="470733"/>
        </a:xfrm>
        <a:prstGeom prst="downArrow">
          <a:avLst>
            <a:gd name="adj1" fmla="val 55000"/>
            <a:gd name="adj2" fmla="val 45000"/>
          </a:avLst>
        </a:prstGeom>
        <a:solidFill>
          <a:schemeClr val="accent1">
            <a:alpha val="90000"/>
            <a:tint val="40000"/>
            <a:hueOff val="0"/>
            <a:satOff val="0"/>
            <a:lumOff val="0"/>
            <a:alphaOff val="-4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9115223" y="2999414"/>
        <a:ext cx="258903" cy="354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5D630-A5A5-4D80-B269-5A1660025E07}">
      <dsp:nvSpPr>
        <dsp:cNvPr id="0" name=""/>
        <dsp:cNvSpPr/>
      </dsp:nvSpPr>
      <dsp:spPr>
        <a:xfrm>
          <a:off x="0" y="4413"/>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0BF420-7815-4213-8CF3-5490B08CEF9A}">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0C30B5-EEB6-4E44-98AF-DD2CF2462B36}">
      <dsp:nvSpPr>
        <dsp:cNvPr id="0" name=""/>
        <dsp:cNvSpPr/>
      </dsp:nvSpPr>
      <dsp:spPr>
        <a:xfrm>
          <a:off x="1085908" y="4413"/>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Infection Control and AMS</a:t>
          </a:r>
          <a:endParaRPr lang="en-US" sz="1900" kern="1200"/>
        </a:p>
      </dsp:txBody>
      <dsp:txXfrm>
        <a:off x="1085908" y="4413"/>
        <a:ext cx="5711766" cy="940180"/>
      </dsp:txXfrm>
    </dsp:sp>
    <dsp:sp modelId="{C871B3D4-04CF-4926-96E2-04F6BFB25B35}">
      <dsp:nvSpPr>
        <dsp:cNvPr id="0" name=""/>
        <dsp:cNvSpPr/>
      </dsp:nvSpPr>
      <dsp:spPr>
        <a:xfrm>
          <a:off x="0" y="1179639"/>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D2BF1-5507-4C86-947A-D65F1105CC10}">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C50A81-43AE-4CBA-8011-F01353D65181}">
      <dsp:nvSpPr>
        <dsp:cNvPr id="0" name=""/>
        <dsp:cNvSpPr/>
      </dsp:nvSpPr>
      <dsp:spPr>
        <a:xfrm>
          <a:off x="1085908" y="1179639"/>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Prevention</a:t>
          </a:r>
          <a:endParaRPr lang="en-US" sz="1900" kern="1200"/>
        </a:p>
      </dsp:txBody>
      <dsp:txXfrm>
        <a:off x="1085908" y="1179639"/>
        <a:ext cx="5711766" cy="940180"/>
      </dsp:txXfrm>
    </dsp:sp>
    <dsp:sp modelId="{B372718A-0E4C-4E7F-9067-A0F7A554EF92}">
      <dsp:nvSpPr>
        <dsp:cNvPr id="0" name=""/>
        <dsp:cNvSpPr/>
      </dsp:nvSpPr>
      <dsp:spPr>
        <a:xfrm>
          <a:off x="0" y="2354865"/>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81F56-2B48-4222-9CC3-7DABADBAB7AF}">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D26094-4A5B-421E-87F4-3DA0CAB8DC6C}">
      <dsp:nvSpPr>
        <dsp:cNvPr id="0" name=""/>
        <dsp:cNvSpPr/>
      </dsp:nvSpPr>
      <dsp:spPr>
        <a:xfrm>
          <a:off x="1085908" y="2354865"/>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Risk Management</a:t>
          </a:r>
          <a:endParaRPr lang="en-US" sz="1900" kern="1200"/>
        </a:p>
      </dsp:txBody>
      <dsp:txXfrm>
        <a:off x="1085908" y="2354865"/>
        <a:ext cx="5711766" cy="940180"/>
      </dsp:txXfrm>
    </dsp:sp>
    <dsp:sp modelId="{BCC72620-BD4F-4123-8EC8-AE8831B81F96}">
      <dsp:nvSpPr>
        <dsp:cNvPr id="0" name=""/>
        <dsp:cNvSpPr/>
      </dsp:nvSpPr>
      <dsp:spPr>
        <a:xfrm>
          <a:off x="0" y="3530091"/>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4FBF82-8894-42B4-8655-39564BF13121}">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E99531-F950-426F-9E73-F57B7B2C9A27}">
      <dsp:nvSpPr>
        <dsp:cNvPr id="0" name=""/>
        <dsp:cNvSpPr/>
      </dsp:nvSpPr>
      <dsp:spPr>
        <a:xfrm>
          <a:off x="1085908" y="3530091"/>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PCN: Prevention</a:t>
          </a:r>
          <a:endParaRPr lang="en-US" sz="1900" kern="1200"/>
        </a:p>
      </dsp:txBody>
      <dsp:txXfrm>
        <a:off x="1085908" y="3530091"/>
        <a:ext cx="5711766" cy="940180"/>
      </dsp:txXfrm>
    </dsp:sp>
    <dsp:sp modelId="{3E6EEAEF-D1D2-47E3-B305-AA76ACB65F94}">
      <dsp:nvSpPr>
        <dsp:cNvPr id="0" name=""/>
        <dsp:cNvSpPr/>
      </dsp:nvSpPr>
      <dsp:spPr>
        <a:xfrm>
          <a:off x="0" y="4705317"/>
          <a:ext cx="6797675" cy="9401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5F3F7D-5971-4B93-9FC1-5C48B485DB01}">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75E4D8-7048-4153-95DF-B51C2921A927}">
      <dsp:nvSpPr>
        <dsp:cNvPr id="0" name=""/>
        <dsp:cNvSpPr/>
      </dsp:nvSpPr>
      <dsp:spPr>
        <a:xfrm>
          <a:off x="1085908" y="4705317"/>
          <a:ext cx="5711766"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90000"/>
            </a:lnSpc>
            <a:spcBef>
              <a:spcPct val="0"/>
            </a:spcBef>
            <a:spcAft>
              <a:spcPct val="35000"/>
            </a:spcAft>
            <a:buNone/>
          </a:pPr>
          <a:r>
            <a:rPr lang="en-GB" sz="1900" kern="1200"/>
            <a:t>PCN: Business Continuity </a:t>
          </a:r>
          <a:endParaRPr lang="en-US" sz="1900" kern="1200"/>
        </a:p>
      </dsp:txBody>
      <dsp:txXfrm>
        <a:off x="1085908" y="4705317"/>
        <a:ext cx="5711766" cy="9401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BED75-DBB3-49DC-8CA3-63FB409C148F}" type="datetimeFigureOut">
              <a:rPr lang="en-GB" smtClean="0"/>
              <a:t>29/09/2020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3060C-5C8D-40B2-BBCE-B5C2B37498E0}" type="slidenum">
              <a:rPr lang="en-GB" smtClean="0"/>
              <a:t>‹#›</a:t>
            </a:fld>
            <a:endParaRPr lang="en-GB"/>
          </a:p>
        </p:txBody>
      </p:sp>
    </p:spTree>
    <p:extLst>
      <p:ext uri="{BB962C8B-B14F-4D97-AF65-F5344CB8AC3E}">
        <p14:creationId xmlns:p14="http://schemas.microsoft.com/office/powerpoint/2010/main" val="117926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speakers</a:t>
            </a:r>
          </a:p>
          <a:p>
            <a:r>
              <a:rPr lang="en-GB" dirty="0"/>
              <a:t>Etiquette for asking questions and interacting</a:t>
            </a:r>
          </a:p>
        </p:txBody>
      </p:sp>
      <p:sp>
        <p:nvSpPr>
          <p:cNvPr id="4" name="Slide Number Placeholder 3"/>
          <p:cNvSpPr>
            <a:spLocks noGrp="1"/>
          </p:cNvSpPr>
          <p:nvPr>
            <p:ph type="sldNum" sz="quarter" idx="5"/>
          </p:nvPr>
        </p:nvSpPr>
        <p:spPr/>
        <p:txBody>
          <a:bodyPr/>
          <a:lstStyle/>
          <a:p>
            <a:fld id="{5C83060C-5C8D-40B2-BBCE-B5C2B37498E0}" type="slidenum">
              <a:rPr lang="en-GB" smtClean="0"/>
              <a:t>2</a:t>
            </a:fld>
            <a:endParaRPr lang="en-GB"/>
          </a:p>
        </p:txBody>
      </p:sp>
    </p:spTree>
    <p:extLst>
      <p:ext uri="{BB962C8B-B14F-4D97-AF65-F5344CB8AC3E}">
        <p14:creationId xmlns:p14="http://schemas.microsoft.com/office/powerpoint/2010/main" val="224673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28E90-D864-4CCB-9B07-29EFE3BF1A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89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13</a:t>
            </a:fld>
            <a:endParaRPr lang="en-GB"/>
          </a:p>
        </p:txBody>
      </p:sp>
    </p:spTree>
    <p:extLst>
      <p:ext uri="{BB962C8B-B14F-4D97-AF65-F5344CB8AC3E}">
        <p14:creationId xmlns:p14="http://schemas.microsoft.com/office/powerpoint/2010/main" val="38980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14</a:t>
            </a:fld>
            <a:endParaRPr lang="en-GB"/>
          </a:p>
        </p:txBody>
      </p:sp>
    </p:spTree>
    <p:extLst>
      <p:ext uri="{BB962C8B-B14F-4D97-AF65-F5344CB8AC3E}">
        <p14:creationId xmlns:p14="http://schemas.microsoft.com/office/powerpoint/2010/main" val="257946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28E90-D864-4CCB-9B07-29EFE3BF1A0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28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CA131D-72EE-4904-A6FE-D6FC3F954E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76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CA131D-72EE-4904-A6FE-D6FC3F954E80}" type="slidenum">
              <a:rPr lang="en-GB" smtClean="0"/>
              <a:t>20</a:t>
            </a:fld>
            <a:endParaRPr lang="en-GB"/>
          </a:p>
        </p:txBody>
      </p:sp>
    </p:spTree>
    <p:extLst>
      <p:ext uri="{BB962C8B-B14F-4D97-AF65-F5344CB8AC3E}">
        <p14:creationId xmlns:p14="http://schemas.microsoft.com/office/powerpoint/2010/main" val="46076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CA131D-72EE-4904-A6FE-D6FC3F954E80}" type="slidenum">
              <a:rPr lang="en-GB" smtClean="0"/>
              <a:t>21</a:t>
            </a:fld>
            <a:endParaRPr lang="en-GB"/>
          </a:p>
        </p:txBody>
      </p:sp>
    </p:spTree>
    <p:extLst>
      <p:ext uri="{BB962C8B-B14F-4D97-AF65-F5344CB8AC3E}">
        <p14:creationId xmlns:p14="http://schemas.microsoft.com/office/powerpoint/2010/main" val="1836577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CA131D-72EE-4904-A6FE-D6FC3F954E80}" type="slidenum">
              <a:rPr lang="en-GB" smtClean="0"/>
              <a:t>22</a:t>
            </a:fld>
            <a:endParaRPr lang="en-GB"/>
          </a:p>
        </p:txBody>
      </p:sp>
    </p:spTree>
    <p:extLst>
      <p:ext uri="{BB962C8B-B14F-4D97-AF65-F5344CB8AC3E}">
        <p14:creationId xmlns:p14="http://schemas.microsoft.com/office/powerpoint/2010/main" val="1871220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CA131D-72EE-4904-A6FE-D6FC3F954E80}" type="slidenum">
              <a:rPr lang="en-GB" smtClean="0"/>
              <a:t>23</a:t>
            </a:fld>
            <a:endParaRPr lang="en-GB"/>
          </a:p>
        </p:txBody>
      </p:sp>
    </p:spTree>
    <p:extLst>
      <p:ext uri="{BB962C8B-B14F-4D97-AF65-F5344CB8AC3E}">
        <p14:creationId xmlns:p14="http://schemas.microsoft.com/office/powerpoint/2010/main" val="233586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DCA131D-72EE-4904-A6FE-D6FC3F954E80}" type="slidenum">
              <a:rPr lang="en-GB" smtClean="0"/>
              <a:t>25</a:t>
            </a:fld>
            <a:endParaRPr lang="en-GB"/>
          </a:p>
        </p:txBody>
      </p:sp>
    </p:spTree>
    <p:extLst>
      <p:ext uri="{BB962C8B-B14F-4D97-AF65-F5344CB8AC3E}">
        <p14:creationId xmlns:p14="http://schemas.microsoft.com/office/powerpoint/2010/main" val="287160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3</a:t>
            </a:fld>
            <a:endParaRPr lang="en-GB"/>
          </a:p>
        </p:txBody>
      </p:sp>
    </p:spTree>
    <p:extLst>
      <p:ext uri="{BB962C8B-B14F-4D97-AF65-F5344CB8AC3E}">
        <p14:creationId xmlns:p14="http://schemas.microsoft.com/office/powerpoint/2010/main" val="1567344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26</a:t>
            </a:fld>
            <a:endParaRPr lang="en-GB"/>
          </a:p>
        </p:txBody>
      </p:sp>
    </p:spTree>
    <p:extLst>
      <p:ext uri="{BB962C8B-B14F-4D97-AF65-F5344CB8AC3E}">
        <p14:creationId xmlns:p14="http://schemas.microsoft.com/office/powerpoint/2010/main" val="419891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4</a:t>
            </a:fld>
            <a:endParaRPr lang="en-GB"/>
          </a:p>
        </p:txBody>
      </p:sp>
    </p:spTree>
    <p:extLst>
      <p:ext uri="{BB962C8B-B14F-4D97-AF65-F5344CB8AC3E}">
        <p14:creationId xmlns:p14="http://schemas.microsoft.com/office/powerpoint/2010/main" val="312355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5</a:t>
            </a:fld>
            <a:endParaRPr lang="en-GB"/>
          </a:p>
        </p:txBody>
      </p:sp>
    </p:spTree>
    <p:extLst>
      <p:ext uri="{BB962C8B-B14F-4D97-AF65-F5344CB8AC3E}">
        <p14:creationId xmlns:p14="http://schemas.microsoft.com/office/powerpoint/2010/main" val="276474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6</a:t>
            </a:fld>
            <a:endParaRPr lang="en-GB"/>
          </a:p>
        </p:txBody>
      </p:sp>
    </p:spTree>
    <p:extLst>
      <p:ext uri="{BB962C8B-B14F-4D97-AF65-F5344CB8AC3E}">
        <p14:creationId xmlns:p14="http://schemas.microsoft.com/office/powerpoint/2010/main" val="3102622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7</a:t>
            </a:fld>
            <a:endParaRPr lang="en-GB"/>
          </a:p>
        </p:txBody>
      </p:sp>
    </p:spTree>
    <p:extLst>
      <p:ext uri="{BB962C8B-B14F-4D97-AF65-F5344CB8AC3E}">
        <p14:creationId xmlns:p14="http://schemas.microsoft.com/office/powerpoint/2010/main" val="234425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8</a:t>
            </a:fld>
            <a:endParaRPr lang="en-GB"/>
          </a:p>
        </p:txBody>
      </p:sp>
    </p:spTree>
    <p:extLst>
      <p:ext uri="{BB962C8B-B14F-4D97-AF65-F5344CB8AC3E}">
        <p14:creationId xmlns:p14="http://schemas.microsoft.com/office/powerpoint/2010/main" val="281789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10</a:t>
            </a:fld>
            <a:endParaRPr lang="en-GB"/>
          </a:p>
        </p:txBody>
      </p:sp>
    </p:spTree>
    <p:extLst>
      <p:ext uri="{BB962C8B-B14F-4D97-AF65-F5344CB8AC3E}">
        <p14:creationId xmlns:p14="http://schemas.microsoft.com/office/powerpoint/2010/main" val="181060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3060C-5C8D-40B2-BBCE-B5C2B37498E0}" type="slidenum">
              <a:rPr lang="en-GB" smtClean="0"/>
              <a:t>11</a:t>
            </a:fld>
            <a:endParaRPr lang="en-GB"/>
          </a:p>
        </p:txBody>
      </p:sp>
    </p:spTree>
    <p:extLst>
      <p:ext uri="{BB962C8B-B14F-4D97-AF65-F5344CB8AC3E}">
        <p14:creationId xmlns:p14="http://schemas.microsoft.com/office/powerpoint/2010/main" val="263464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4F18-AAF1-439D-95F9-34B6FB2BE7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AC01459-F650-4FE8-AD40-C965A248AA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312C7B-6095-4E96-BF7B-EF643B167E18}"/>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5" name="Footer Placeholder 4">
            <a:extLst>
              <a:ext uri="{FF2B5EF4-FFF2-40B4-BE49-F238E27FC236}">
                <a16:creationId xmlns:a16="http://schemas.microsoft.com/office/drawing/2014/main" id="{784A6A1F-9B85-42D8-87FC-ED4C6BE4FF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FD862-B54B-4B4F-BADA-0B9CA399E21D}"/>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139121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5484-C621-4A8E-B9F0-9CA873930D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B3E27C-5B51-4CD6-8FF4-0134C23204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D945D-8F62-4235-AD4D-F49BBD8A8673}"/>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5" name="Footer Placeholder 4">
            <a:extLst>
              <a:ext uri="{FF2B5EF4-FFF2-40B4-BE49-F238E27FC236}">
                <a16:creationId xmlns:a16="http://schemas.microsoft.com/office/drawing/2014/main" id="{874CE3B3-83E6-475B-9EBF-B0A927A625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1C7419-1888-4E10-A117-2D358FA371B5}"/>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294951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77CC6-06AE-4E6E-9203-21165B2506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D00BFC-9029-4F93-A0E6-03D894293A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E9C258-E249-45C2-B511-3F6F38705475}"/>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5" name="Footer Placeholder 4">
            <a:extLst>
              <a:ext uri="{FF2B5EF4-FFF2-40B4-BE49-F238E27FC236}">
                <a16:creationId xmlns:a16="http://schemas.microsoft.com/office/drawing/2014/main" id="{90A14572-7947-4A5D-84E9-7582CC090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4DC432-6514-4B6D-84B5-A46D5700D5BB}"/>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375820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50BA8-97BC-4C9C-99CC-4CAEF327C58B}"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1F1-460E-47A2-836D-EED421B909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145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50BA8-97BC-4C9C-99CC-4CAEF327C58B}"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610925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50BA8-97BC-4C9C-99CC-4CAEF327C58B}"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1F1-460E-47A2-836D-EED421B909F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632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50BA8-97BC-4C9C-99CC-4CAEF327C58B}"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4006603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50BA8-97BC-4C9C-99CC-4CAEF327C58B}" type="datetimeFigureOut">
              <a:rPr lang="en-GB" smtClean="0"/>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4071117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50BA8-97BC-4C9C-99CC-4CAEF327C58B}"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25740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A50BA8-97BC-4C9C-99CC-4CAEF327C58B}" type="datetimeFigureOut">
              <a:rPr lang="en-GB" smtClean="0"/>
              <a:t>29/09/2020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2249925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A50BA8-97BC-4C9C-99CC-4CAEF327C58B}" type="datetimeFigureOut">
              <a:rPr lang="en-GB" smtClean="0"/>
              <a:t>29/09/2020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5D31F1-460E-47A2-836D-EED421B909F2}" type="slidenum">
              <a:rPr lang="en-GB" smtClean="0"/>
              <a:t>‹#›</a:t>
            </a:fld>
            <a:endParaRPr lang="en-GB"/>
          </a:p>
        </p:txBody>
      </p:sp>
    </p:spTree>
    <p:extLst>
      <p:ext uri="{BB962C8B-B14F-4D97-AF65-F5344CB8AC3E}">
        <p14:creationId xmlns:p14="http://schemas.microsoft.com/office/powerpoint/2010/main" val="538540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579A-9AD7-4397-BCC3-5EFB5921C0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F4DDA3-313B-4DC4-9345-34F470B3DB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71B2B7-178A-42D0-9DB8-6752C77917DC}"/>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5" name="Footer Placeholder 4">
            <a:extLst>
              <a:ext uri="{FF2B5EF4-FFF2-40B4-BE49-F238E27FC236}">
                <a16:creationId xmlns:a16="http://schemas.microsoft.com/office/drawing/2014/main" id="{D014473A-8D83-4819-923D-4C0C099AC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12EB4A-5D03-4BD9-8F9E-84FC950D6BCC}"/>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2100174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A50BA8-97BC-4C9C-99CC-4CAEF327C58B}"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2632314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50BA8-97BC-4C9C-99CC-4CAEF327C58B}"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149317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50BA8-97BC-4C9C-99CC-4CAEF327C58B}"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5D31F1-460E-47A2-836D-EED421B909F2}" type="slidenum">
              <a:rPr lang="en-GB" smtClean="0"/>
              <a:t>‹#›</a:t>
            </a:fld>
            <a:endParaRPr lang="en-GB"/>
          </a:p>
        </p:txBody>
      </p:sp>
    </p:spTree>
    <p:extLst>
      <p:ext uri="{BB962C8B-B14F-4D97-AF65-F5344CB8AC3E}">
        <p14:creationId xmlns:p14="http://schemas.microsoft.com/office/powerpoint/2010/main" val="655706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D20256-4AB7-4672-9510-26F1A180A120}"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6F312-C120-4688-8A0A-7328E33183F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28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20256-4AB7-4672-9510-26F1A180A120}"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1977608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D20256-4AB7-4672-9510-26F1A180A120}"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6F312-C120-4688-8A0A-7328E33183FD}"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980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D20256-4AB7-4672-9510-26F1A180A120}"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3608493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D20256-4AB7-4672-9510-26F1A180A120}" type="datetimeFigureOut">
              <a:rPr lang="en-GB" smtClean="0"/>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4134880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D20256-4AB7-4672-9510-26F1A180A120}"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418978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D20256-4AB7-4672-9510-26F1A180A120}" type="datetimeFigureOut">
              <a:rPr lang="en-GB" smtClean="0"/>
              <a:t>29/09/2020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413721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B74C-D177-4052-9EEE-257E5D7454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83FFE1-EBB6-4C09-8660-49B390F57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E8D75-6243-4B2F-B6B1-24DABA7B1840}"/>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5" name="Footer Placeholder 4">
            <a:extLst>
              <a:ext uri="{FF2B5EF4-FFF2-40B4-BE49-F238E27FC236}">
                <a16:creationId xmlns:a16="http://schemas.microsoft.com/office/drawing/2014/main" id="{0E3A24D1-4EA6-4F57-AB63-91BFEABC7E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A1D00-2144-4F4C-8969-9E1F01E0553B}"/>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2817061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2D20256-4AB7-4672-9510-26F1A180A120}" type="datetimeFigureOut">
              <a:rPr lang="en-GB" smtClean="0"/>
              <a:t>29/09/2020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BE6F312-C120-4688-8A0A-7328E33183FD}" type="slidenum">
              <a:rPr lang="en-GB" smtClean="0"/>
              <a:t>‹#›</a:t>
            </a:fld>
            <a:endParaRPr lang="en-GB"/>
          </a:p>
        </p:txBody>
      </p:sp>
    </p:spTree>
    <p:extLst>
      <p:ext uri="{BB962C8B-B14F-4D97-AF65-F5344CB8AC3E}">
        <p14:creationId xmlns:p14="http://schemas.microsoft.com/office/powerpoint/2010/main" val="1661787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D20256-4AB7-4672-9510-26F1A180A120}"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1668652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20256-4AB7-4672-9510-26F1A180A120}"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2720158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D20256-4AB7-4672-9510-26F1A180A120}"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E6F312-C120-4688-8A0A-7328E33183FD}" type="slidenum">
              <a:rPr lang="en-GB" smtClean="0"/>
              <a:t>‹#›</a:t>
            </a:fld>
            <a:endParaRPr lang="en-GB"/>
          </a:p>
        </p:txBody>
      </p:sp>
    </p:spTree>
    <p:extLst>
      <p:ext uri="{BB962C8B-B14F-4D97-AF65-F5344CB8AC3E}">
        <p14:creationId xmlns:p14="http://schemas.microsoft.com/office/powerpoint/2010/main" val="2622813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D98B-1D5D-4899-9EAE-348A45161A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F4F1DA-0F2F-45C3-B911-1A67938ABD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14F794-55AC-4798-A007-DD70CE9F8B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A68F49-578E-422D-9EE6-32F1A4F30F35}"/>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6" name="Footer Placeholder 5">
            <a:extLst>
              <a:ext uri="{FF2B5EF4-FFF2-40B4-BE49-F238E27FC236}">
                <a16:creationId xmlns:a16="http://schemas.microsoft.com/office/drawing/2014/main" id="{18678938-6FC3-43A8-8D5D-0BD21068CC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689A7-5B2E-4ED4-8922-48DAAF964930}"/>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2559779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6CE7-A75B-4576-9250-645FD24D8DA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76E4AB-F056-44F5-BCF9-F36D04FC9A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589F1F-E848-4D77-8AEC-A80A7D23A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0F29B7-9A99-4695-8719-1E347A83A7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2C759C-4E81-42CE-BCA6-496BC39FE8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E6E25F-F57C-4A86-8A08-7ED42C3AC657}"/>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8" name="Footer Placeholder 7">
            <a:extLst>
              <a:ext uri="{FF2B5EF4-FFF2-40B4-BE49-F238E27FC236}">
                <a16:creationId xmlns:a16="http://schemas.microsoft.com/office/drawing/2014/main" id="{DBDEC697-F629-4F77-8F02-39F3DDA631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032A6D-5829-42C8-AE8E-8D469921DB38}"/>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112692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6783-EBFD-4995-9072-2E90D52C1E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2FF3D8-B273-4A76-8DEC-43C8AD750448}"/>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4" name="Footer Placeholder 3">
            <a:extLst>
              <a:ext uri="{FF2B5EF4-FFF2-40B4-BE49-F238E27FC236}">
                <a16:creationId xmlns:a16="http://schemas.microsoft.com/office/drawing/2014/main" id="{724546FA-472A-42D3-8949-FF6356F72C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07F225-B2ED-44B0-B289-F55606281F3D}"/>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189762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D426D1-D38E-4717-9729-0035EE72561B}"/>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3" name="Footer Placeholder 2">
            <a:extLst>
              <a:ext uri="{FF2B5EF4-FFF2-40B4-BE49-F238E27FC236}">
                <a16:creationId xmlns:a16="http://schemas.microsoft.com/office/drawing/2014/main" id="{36F1BF6F-9B31-403A-8957-2A0EB798EB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123FBC-BEFC-424C-909E-D88C4F36E083}"/>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356602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0927-404B-4F80-ADD3-84F75F555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426A13-34EC-4D6E-87D7-616B218A1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697A5A-EB04-4F8B-ABA3-94990A56A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521A2-A292-4B2C-97E1-0EA9D769CE10}"/>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6" name="Footer Placeholder 5">
            <a:extLst>
              <a:ext uri="{FF2B5EF4-FFF2-40B4-BE49-F238E27FC236}">
                <a16:creationId xmlns:a16="http://schemas.microsoft.com/office/drawing/2014/main" id="{1A0719BC-0E24-4AEE-9624-0BBA1488EF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004DB3-B031-4631-82B0-E9EC4BB0B076}"/>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281255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A31-32A8-4465-9E95-AC2BB4D50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629CDE-9618-4F26-A938-0DC42D311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068F78-F8F6-4B0D-8C17-9A3018AFF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337C1-DCF8-415D-B68B-EE7F6CA33045}"/>
              </a:ext>
            </a:extLst>
          </p:cNvPr>
          <p:cNvSpPr>
            <a:spLocks noGrp="1"/>
          </p:cNvSpPr>
          <p:nvPr>
            <p:ph type="dt" sz="half" idx="10"/>
          </p:nvPr>
        </p:nvSpPr>
        <p:spPr/>
        <p:txBody>
          <a:bodyPr/>
          <a:lstStyle/>
          <a:p>
            <a:fld id="{66731CF0-D77F-42DA-9070-DA169D3A7A99}" type="datetimeFigureOut">
              <a:rPr lang="en-GB" smtClean="0"/>
              <a:t>29/09/2020</a:t>
            </a:fld>
            <a:endParaRPr lang="en-GB"/>
          </a:p>
        </p:txBody>
      </p:sp>
      <p:sp>
        <p:nvSpPr>
          <p:cNvPr id="6" name="Footer Placeholder 5">
            <a:extLst>
              <a:ext uri="{FF2B5EF4-FFF2-40B4-BE49-F238E27FC236}">
                <a16:creationId xmlns:a16="http://schemas.microsoft.com/office/drawing/2014/main" id="{3D73CA5F-F7F5-48D1-B89B-0D43F8CCA9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B707EF-376A-4665-9688-B54F37366AD1}"/>
              </a:ext>
            </a:extLst>
          </p:cNvPr>
          <p:cNvSpPr>
            <a:spLocks noGrp="1"/>
          </p:cNvSpPr>
          <p:nvPr>
            <p:ph type="sldNum" sz="quarter" idx="12"/>
          </p:nvPr>
        </p:nvSpPr>
        <p:spPr/>
        <p:txBody>
          <a:bodyPr/>
          <a:lstStyle/>
          <a:p>
            <a:fld id="{E307863D-359D-4A63-962C-97AB1608242D}" type="slidenum">
              <a:rPr lang="en-GB" smtClean="0"/>
              <a:t>‹#›</a:t>
            </a:fld>
            <a:endParaRPr lang="en-GB"/>
          </a:p>
        </p:txBody>
      </p:sp>
    </p:spTree>
    <p:extLst>
      <p:ext uri="{BB962C8B-B14F-4D97-AF65-F5344CB8AC3E}">
        <p14:creationId xmlns:p14="http://schemas.microsoft.com/office/powerpoint/2010/main" val="361929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D94CB-4C1C-44E9-BFFE-83635EFFA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0A97E6-0E61-4336-AB63-85773B0A2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9E4DE7-9176-43BE-B5E2-B173983D5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31CF0-D77F-42DA-9070-DA169D3A7A99}" type="datetimeFigureOut">
              <a:rPr lang="en-GB" smtClean="0"/>
              <a:t>29/09/2020</a:t>
            </a:fld>
            <a:endParaRPr lang="en-GB"/>
          </a:p>
        </p:txBody>
      </p:sp>
      <p:sp>
        <p:nvSpPr>
          <p:cNvPr id="5" name="Footer Placeholder 4">
            <a:extLst>
              <a:ext uri="{FF2B5EF4-FFF2-40B4-BE49-F238E27FC236}">
                <a16:creationId xmlns:a16="http://schemas.microsoft.com/office/drawing/2014/main" id="{ABC17078-9E82-4449-9215-7C5DEFE83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C9885B-BD0C-4047-AA4A-43BB646AA6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7863D-359D-4A63-962C-97AB1608242D}" type="slidenum">
              <a:rPr lang="en-GB" smtClean="0"/>
              <a:t>‹#›</a:t>
            </a:fld>
            <a:endParaRPr lang="en-GB"/>
          </a:p>
        </p:txBody>
      </p:sp>
    </p:spTree>
    <p:extLst>
      <p:ext uri="{BB962C8B-B14F-4D97-AF65-F5344CB8AC3E}">
        <p14:creationId xmlns:p14="http://schemas.microsoft.com/office/powerpoint/2010/main" val="3651144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A50BA8-97BC-4C9C-99CC-4CAEF327C58B}" type="datetimeFigureOut">
              <a:rPr lang="en-GB" smtClean="0"/>
              <a:t>29/09/2020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5D31F1-460E-47A2-836D-EED421B909F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81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291B17-9318-49DB-B28B-6E5994AE9581}" type="datetime1">
              <a:rPr lang="en-US" smtClean="0"/>
              <a:t>9/29/2020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225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hHIikHJV9fI?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1FeM6kp9Q80?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32C80E3F-A475-4C6C-AA91-FF8F8E0012CB}"/>
              </a:ext>
            </a:extLst>
          </p:cNvPr>
          <p:cNvSpPr>
            <a:spLocks noGrp="1"/>
          </p:cNvSpPr>
          <p:nvPr>
            <p:ph type="subTitle" idx="1"/>
          </p:nvPr>
        </p:nvSpPr>
        <p:spPr>
          <a:xfrm>
            <a:off x="1100051" y="5225240"/>
            <a:ext cx="10058400" cy="1143000"/>
          </a:xfrm>
        </p:spPr>
        <p:txBody>
          <a:bodyPr>
            <a:normAutofit/>
          </a:bodyPr>
          <a:lstStyle/>
          <a:p>
            <a:r>
              <a:rPr lang="en-GB" dirty="0">
                <a:solidFill>
                  <a:srgbClr val="FFFFFF"/>
                </a:solidFill>
              </a:rPr>
              <a:t>Tom Kallis</a:t>
            </a:r>
          </a:p>
          <a:p>
            <a:r>
              <a:rPr lang="en-GB" dirty="0">
                <a:solidFill>
                  <a:srgbClr val="FFFFFF"/>
                </a:solidFill>
              </a:rPr>
              <a:t>Project Pharmacist, Devon LPC </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3140FB-2518-4D7D-936F-0CEACACCDE02}"/>
              </a:ext>
            </a:extLst>
          </p:cNvPr>
          <p:cNvSpPr>
            <a:spLocks noGrp="1"/>
          </p:cNvSpPr>
          <p:nvPr>
            <p:ph type="ctrTitle"/>
          </p:nvPr>
        </p:nvSpPr>
        <p:spPr>
          <a:xfrm>
            <a:off x="1097280" y="758952"/>
            <a:ext cx="10058400" cy="3892168"/>
          </a:xfrm>
        </p:spPr>
        <p:txBody>
          <a:bodyPr>
            <a:normAutofit/>
          </a:bodyPr>
          <a:lstStyle/>
          <a:p>
            <a:r>
              <a:rPr lang="en-GB" sz="6600" dirty="0">
                <a:solidFill>
                  <a:srgbClr val="FFFFFF"/>
                </a:solidFill>
              </a:rPr>
              <a:t>PCN Community Pharmacy Leads Update </a:t>
            </a:r>
            <a:br>
              <a:rPr lang="en-GB" sz="6600" dirty="0">
                <a:solidFill>
                  <a:srgbClr val="FFFFFF"/>
                </a:solidFill>
              </a:rPr>
            </a:br>
            <a:r>
              <a:rPr lang="en-GB" sz="4000" dirty="0">
                <a:solidFill>
                  <a:srgbClr val="FFFFFF"/>
                </a:solidFill>
              </a:rPr>
              <a:t>September 2020</a:t>
            </a:r>
          </a:p>
        </p:txBody>
      </p:sp>
      <p:pic>
        <p:nvPicPr>
          <p:cNvPr id="9218" name="Picture 2" descr="Devon">
            <a:extLst>
              <a:ext uri="{FF2B5EF4-FFF2-40B4-BE49-F238E27FC236}">
                <a16:creationId xmlns:a16="http://schemas.microsoft.com/office/drawing/2014/main" id="{5361DDBA-857C-42D0-93C6-22C685414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4616" y="5511650"/>
            <a:ext cx="2246528" cy="85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560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760871-1CC0-4C7B-9533-2EF025C85320}"/>
              </a:ext>
            </a:extLst>
          </p:cNvPr>
          <p:cNvPicPr>
            <a:picLocks noChangeAspect="1"/>
          </p:cNvPicPr>
          <p:nvPr/>
        </p:nvPicPr>
        <p:blipFill rotWithShape="1">
          <a:blip r:embed="rId3"/>
          <a:srcRect l="4189" t="6229" r="4902" b="17448"/>
          <a:stretch/>
        </p:blipFill>
        <p:spPr>
          <a:xfrm>
            <a:off x="-1" y="10"/>
            <a:ext cx="12192001" cy="6857990"/>
          </a:xfrm>
          <a:prstGeom prst="rect">
            <a:avLst/>
          </a:prstGeom>
        </p:spPr>
      </p:pic>
      <p:sp>
        <p:nvSpPr>
          <p:cNvPr id="20"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005968D-B7D9-4BAF-9CAF-E14BFEB0C37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PCN Contract Update </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93472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4" name="Title 3">
            <a:extLst>
              <a:ext uri="{FF2B5EF4-FFF2-40B4-BE49-F238E27FC236}">
                <a16:creationId xmlns:a16="http://schemas.microsoft.com/office/drawing/2014/main" id="{13923FA4-C9A3-4C47-9698-9A93AE59FE70}"/>
              </a:ext>
            </a:extLst>
          </p:cNvPr>
          <p:cNvSpPr>
            <a:spLocks noGrp="1"/>
          </p:cNvSpPr>
          <p:nvPr>
            <p:ph type="title"/>
          </p:nvPr>
        </p:nvSpPr>
        <p:spPr>
          <a:xfrm>
            <a:off x="804672" y="338328"/>
            <a:ext cx="5011473" cy="1773936"/>
          </a:xfrm>
        </p:spPr>
        <p:txBody>
          <a:bodyPr vert="horz" lIns="91440" tIns="45720" rIns="91440" bIns="45720" rtlCol="0" anchor="ctr">
            <a:normAutofit/>
          </a:bodyPr>
          <a:lstStyle/>
          <a:p>
            <a:r>
              <a:rPr lang="en-US" sz="4000">
                <a:solidFill>
                  <a:srgbClr val="FFFFFF"/>
                </a:solidFill>
              </a:rPr>
              <a:t>Key GP Contract Updates</a:t>
            </a:r>
          </a:p>
        </p:txBody>
      </p:sp>
      <p:sp>
        <p:nvSpPr>
          <p:cNvPr id="6" name="Content Placeholder 5">
            <a:extLst>
              <a:ext uri="{FF2B5EF4-FFF2-40B4-BE49-F238E27FC236}">
                <a16:creationId xmlns:a16="http://schemas.microsoft.com/office/drawing/2014/main" id="{02515C65-CE3C-41C6-B5AE-A269A54610A6}"/>
              </a:ext>
            </a:extLst>
          </p:cNvPr>
          <p:cNvSpPr>
            <a:spLocks noGrp="1"/>
          </p:cNvSpPr>
          <p:nvPr>
            <p:ph sz="half" idx="2"/>
          </p:nvPr>
        </p:nvSpPr>
        <p:spPr>
          <a:xfrm>
            <a:off x="6355641" y="338328"/>
            <a:ext cx="5029200" cy="1773936"/>
          </a:xfrm>
        </p:spPr>
        <p:txBody>
          <a:bodyPr vert="horz" lIns="91440" tIns="45720" rIns="91440" bIns="45720" rtlCol="0" anchor="ctr">
            <a:normAutofit/>
          </a:bodyPr>
          <a:lstStyle/>
          <a:p>
            <a:r>
              <a:rPr lang="en-US" sz="1800">
                <a:solidFill>
                  <a:srgbClr val="FFFFFF"/>
                </a:solidFill>
              </a:rPr>
              <a:t>Enhanced ARRS </a:t>
            </a:r>
          </a:p>
          <a:p>
            <a:r>
              <a:rPr lang="en-US" sz="1800">
                <a:solidFill>
                  <a:srgbClr val="FFFFFF"/>
                </a:solidFill>
              </a:rPr>
              <a:t>Releasing time to care</a:t>
            </a:r>
          </a:p>
          <a:p>
            <a:r>
              <a:rPr lang="en-US" sz="1800">
                <a:solidFill>
                  <a:srgbClr val="FFFFFF"/>
                </a:solidFill>
              </a:rPr>
              <a:t>PCN DES </a:t>
            </a:r>
          </a:p>
          <a:p>
            <a:r>
              <a:rPr lang="en-US" sz="1800">
                <a:solidFill>
                  <a:srgbClr val="FFFFFF"/>
                </a:solidFill>
              </a:rPr>
              <a:t>IIF: Impact and Investment Fund</a:t>
            </a:r>
          </a:p>
        </p:txBody>
      </p:sp>
      <p:sp>
        <p:nvSpPr>
          <p:cNvPr id="19" name="Rectangle 18">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80AE539-6EE7-45A3-887E-CBC062A89D4A}"/>
              </a:ext>
            </a:extLst>
          </p:cNvPr>
          <p:cNvPicPr>
            <a:picLocks noGrp="1" noChangeAspect="1"/>
          </p:cNvPicPr>
          <p:nvPr>
            <p:ph sz="half" idx="1"/>
          </p:nvPr>
        </p:nvPicPr>
        <p:blipFill rotWithShape="1">
          <a:blip r:embed="rId4"/>
          <a:srcRect r="2" b="3169"/>
          <a:stretch/>
        </p:blipFill>
        <p:spPr>
          <a:xfrm>
            <a:off x="1272342" y="2581522"/>
            <a:ext cx="2963756" cy="4070770"/>
          </a:xfrm>
          <a:prstGeom prst="rect">
            <a:avLst/>
          </a:prstGeom>
        </p:spPr>
      </p:pic>
      <p:pic>
        <p:nvPicPr>
          <p:cNvPr id="10" name="Picture 9">
            <a:extLst>
              <a:ext uri="{FF2B5EF4-FFF2-40B4-BE49-F238E27FC236}">
                <a16:creationId xmlns:a16="http://schemas.microsoft.com/office/drawing/2014/main" id="{2EE3C018-2B88-443C-975D-8A2C3B66B73A}"/>
              </a:ext>
            </a:extLst>
          </p:cNvPr>
          <p:cNvPicPr>
            <a:picLocks noChangeAspect="1"/>
          </p:cNvPicPr>
          <p:nvPr/>
        </p:nvPicPr>
        <p:blipFill>
          <a:blip r:embed="rId5"/>
          <a:stretch>
            <a:fillRect/>
          </a:stretch>
        </p:blipFill>
        <p:spPr>
          <a:xfrm>
            <a:off x="5508440" y="3227865"/>
            <a:ext cx="6139410" cy="2778083"/>
          </a:xfrm>
          <a:prstGeom prst="rect">
            <a:avLst/>
          </a:prstGeom>
        </p:spPr>
      </p:pic>
    </p:spTree>
    <p:extLst>
      <p:ext uri="{BB962C8B-B14F-4D97-AF65-F5344CB8AC3E}">
        <p14:creationId xmlns:p14="http://schemas.microsoft.com/office/powerpoint/2010/main" val="218413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D95DDD8-8696-4729-B364-F0BBA505BC7F}"/>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PCN DES</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A9A4CBE-7850-498C-A0FB-2E2E75D2BCD6}"/>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376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9EC0C-413E-4F29-8952-41D4DBA46FF1}"/>
              </a:ext>
            </a:extLst>
          </p:cNvPr>
          <p:cNvSpPr>
            <a:spLocks noGrp="1"/>
          </p:cNvSpPr>
          <p:nvPr>
            <p:ph type="title"/>
          </p:nvPr>
        </p:nvSpPr>
        <p:spPr>
          <a:xfrm>
            <a:off x="6728459" y="634946"/>
            <a:ext cx="4821283" cy="1450757"/>
          </a:xfrm>
        </p:spPr>
        <p:txBody>
          <a:bodyPr>
            <a:normAutofit/>
          </a:bodyPr>
          <a:lstStyle/>
          <a:p>
            <a:r>
              <a:rPr lang="en-GB" sz="3400"/>
              <a:t>What is a Structure medication Review (SMR?)</a:t>
            </a:r>
          </a:p>
        </p:txBody>
      </p:sp>
      <p:sp>
        <p:nvSpPr>
          <p:cNvPr id="22" name="Rectangle 21">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223040-8FFC-4A8C-82E2-0F283D5126CC}"/>
              </a:ext>
            </a:extLst>
          </p:cNvPr>
          <p:cNvPicPr>
            <a:picLocks noChangeAspect="1"/>
          </p:cNvPicPr>
          <p:nvPr/>
        </p:nvPicPr>
        <p:blipFill>
          <a:blip r:embed="rId3"/>
          <a:stretch>
            <a:fillRect/>
          </a:stretch>
        </p:blipFill>
        <p:spPr>
          <a:xfrm>
            <a:off x="458336" y="1235693"/>
            <a:ext cx="2784700" cy="1580317"/>
          </a:xfrm>
          <a:prstGeom prst="rect">
            <a:avLst/>
          </a:prstGeom>
        </p:spPr>
      </p:pic>
      <p:sp>
        <p:nvSpPr>
          <p:cNvPr id="24" name="Rectangle 23">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179F2E-318E-4766-AD26-68DCB5046F4B}"/>
              </a:ext>
            </a:extLst>
          </p:cNvPr>
          <p:cNvPicPr>
            <a:picLocks noChangeAspect="1"/>
          </p:cNvPicPr>
          <p:nvPr/>
        </p:nvPicPr>
        <p:blipFill>
          <a:blip r:embed="rId4"/>
          <a:stretch>
            <a:fillRect/>
          </a:stretch>
        </p:blipFill>
        <p:spPr>
          <a:xfrm>
            <a:off x="3709677" y="2601842"/>
            <a:ext cx="2205231" cy="3231109"/>
          </a:xfrm>
          <a:prstGeom prst="rect">
            <a:avLst/>
          </a:prstGeom>
        </p:spPr>
      </p:pic>
      <p:sp>
        <p:nvSpPr>
          <p:cNvPr id="3" name="Content Placeholder 2">
            <a:extLst>
              <a:ext uri="{FF2B5EF4-FFF2-40B4-BE49-F238E27FC236}">
                <a16:creationId xmlns:a16="http://schemas.microsoft.com/office/drawing/2014/main" id="{C7CBCF40-25E7-4FE6-BF3F-551792FE7FBD}"/>
              </a:ext>
            </a:extLst>
          </p:cNvPr>
          <p:cNvSpPr>
            <a:spLocks noGrp="1"/>
          </p:cNvSpPr>
          <p:nvPr>
            <p:ph idx="1"/>
          </p:nvPr>
        </p:nvSpPr>
        <p:spPr>
          <a:xfrm>
            <a:off x="6728459" y="2198914"/>
            <a:ext cx="4821283" cy="3670180"/>
          </a:xfrm>
        </p:spPr>
        <p:txBody>
          <a:bodyPr>
            <a:normAutofit/>
          </a:bodyPr>
          <a:lstStyle/>
          <a:p>
            <a:r>
              <a:rPr lang="en-GB" dirty="0"/>
              <a:t>Provided by a suitably qualified professional – Pharmacists in the first instance </a:t>
            </a:r>
          </a:p>
          <a:p>
            <a:r>
              <a:rPr lang="en-GB" dirty="0"/>
              <a:t>Launches October 1</a:t>
            </a:r>
            <a:r>
              <a:rPr lang="en-GB" baseline="30000" dirty="0"/>
              <a:t>st</a:t>
            </a:r>
            <a:r>
              <a:rPr lang="en-GB" dirty="0"/>
              <a:t> 2020</a:t>
            </a:r>
          </a:p>
          <a:p>
            <a:r>
              <a:rPr lang="en-GB" dirty="0"/>
              <a:t>Defined population by the PCN </a:t>
            </a:r>
          </a:p>
          <a:p>
            <a:r>
              <a:rPr lang="en-GB" dirty="0"/>
              <a:t>PCNs to offer dedicated slots for proactive SMRs and follow ups, volume agreed with CCGs</a:t>
            </a:r>
          </a:p>
          <a:p>
            <a:r>
              <a:rPr lang="en-GB" dirty="0"/>
              <a:t>PCNs are required to work with community pharmacies to connect patients appropriately to NMS </a:t>
            </a:r>
          </a:p>
        </p:txBody>
      </p:sp>
      <p:sp>
        <p:nvSpPr>
          <p:cNvPr id="32" name="Rectangle 31">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642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FFD5E76-A3A1-4455-B3F1-DC0A392517DB}"/>
              </a:ext>
            </a:extLst>
          </p:cNvPr>
          <p:cNvSpPr>
            <a:spLocks noGrp="1"/>
          </p:cNvSpPr>
          <p:nvPr>
            <p:ph type="title"/>
          </p:nvPr>
        </p:nvSpPr>
        <p:spPr>
          <a:xfrm>
            <a:off x="742950" y="742951"/>
            <a:ext cx="3476625" cy="4962524"/>
          </a:xfrm>
        </p:spPr>
        <p:txBody>
          <a:bodyPr>
            <a:normAutofit/>
          </a:bodyPr>
          <a:lstStyle/>
          <a:p>
            <a:pPr algn="ctr"/>
            <a:r>
              <a:rPr lang="en-GB" sz="4800">
                <a:solidFill>
                  <a:srgbClr val="FFFFFF"/>
                </a:solidFill>
              </a:rPr>
              <a:t>Impact and Investment Fund </a:t>
            </a:r>
          </a:p>
        </p:txBody>
      </p:sp>
      <p:pic>
        <p:nvPicPr>
          <p:cNvPr id="6" name="Picture 5">
            <a:extLst>
              <a:ext uri="{FF2B5EF4-FFF2-40B4-BE49-F238E27FC236}">
                <a16:creationId xmlns:a16="http://schemas.microsoft.com/office/drawing/2014/main" id="{9B4904D9-DCE0-41EB-A587-FBB15A5E3BB1}"/>
              </a:ext>
            </a:extLst>
          </p:cNvPr>
          <p:cNvPicPr>
            <a:picLocks noChangeAspect="1"/>
          </p:cNvPicPr>
          <p:nvPr/>
        </p:nvPicPr>
        <p:blipFill>
          <a:blip r:embed="rId3"/>
          <a:stretch>
            <a:fillRect/>
          </a:stretch>
        </p:blipFill>
        <p:spPr>
          <a:xfrm>
            <a:off x="6096000" y="176262"/>
            <a:ext cx="4553831" cy="6505475"/>
          </a:xfrm>
          <a:prstGeom prst="rect">
            <a:avLst/>
          </a:prstGeom>
        </p:spPr>
      </p:pic>
    </p:spTree>
    <p:extLst>
      <p:ext uri="{BB962C8B-B14F-4D97-AF65-F5344CB8AC3E}">
        <p14:creationId xmlns:p14="http://schemas.microsoft.com/office/powerpoint/2010/main" val="378341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Graphic showing a crowd of people">
            <a:extLst>
              <a:ext uri="{FF2B5EF4-FFF2-40B4-BE49-F238E27FC236}">
                <a16:creationId xmlns:a16="http://schemas.microsoft.com/office/drawing/2014/main" id="{1BA90F3F-F98D-4188-B6D3-C1F2FF4E480C}"/>
              </a:ext>
            </a:extLst>
          </p:cNvPr>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4670" r="2" b="1040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1FE27D-88A9-41A0-ADD7-0387CE8A8774}"/>
              </a:ext>
            </a:extLst>
          </p:cNvPr>
          <p:cNvSpPr>
            <a:spLocks noGrp="1"/>
          </p:cNvSpPr>
          <p:nvPr>
            <p:ph type="title"/>
          </p:nvPr>
        </p:nvSpPr>
        <p:spPr>
          <a:xfrm>
            <a:off x="1097280" y="286603"/>
            <a:ext cx="10058400" cy="1450757"/>
          </a:xfrm>
        </p:spPr>
        <p:txBody>
          <a:bodyPr>
            <a:normAutofit/>
          </a:bodyPr>
          <a:lstStyle/>
          <a:p>
            <a:r>
              <a:rPr lang="en-GB" dirty="0"/>
              <a:t>Areas of Overlap</a:t>
            </a:r>
          </a:p>
        </p:txBody>
      </p:sp>
      <p:sp>
        <p:nvSpPr>
          <p:cNvPr id="73" name="Rectangle 72">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A0ADB2D-DEA6-4BD6-A6B2-C0C998E880D9}"/>
              </a:ext>
            </a:extLst>
          </p:cNvPr>
          <p:cNvGraphicFramePr>
            <a:graphicFrameLocks noGrp="1"/>
          </p:cNvGraphicFramePr>
          <p:nvPr>
            <p:ph idx="1"/>
            <p:extLst>
              <p:ext uri="{D42A27DB-BD31-4B8C-83A1-F6EECF244321}">
                <p14:modId xmlns:p14="http://schemas.microsoft.com/office/powerpoint/2010/main" val="1556987279"/>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70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D48500-E19A-4BAD-9A4A-6ED83BB7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5817F2-44DC-4F3A-BF0A-6EBA58FE764B}"/>
              </a:ext>
            </a:extLst>
          </p:cNvPr>
          <p:cNvSpPr>
            <a:spLocks noGrp="1"/>
          </p:cNvSpPr>
          <p:nvPr>
            <p:ph type="ctrTitle"/>
          </p:nvPr>
        </p:nvSpPr>
        <p:spPr>
          <a:xfrm>
            <a:off x="5138928" y="988741"/>
            <a:ext cx="6248416" cy="4880518"/>
          </a:xfrm>
          <a:noFill/>
          <a:ln>
            <a:noFill/>
          </a:ln>
        </p:spPr>
        <p:txBody>
          <a:bodyPr wrap="square" anchor="ctr">
            <a:normAutofit/>
          </a:bodyPr>
          <a:lstStyle/>
          <a:p>
            <a:r>
              <a:rPr lang="en-GB" sz="4400" dirty="0">
                <a:solidFill>
                  <a:srgbClr val="FFFFFF"/>
                </a:solidFill>
              </a:rPr>
              <a:t>Pharmacy Quality Scheme: A PCN Lead’s Guide</a:t>
            </a:r>
          </a:p>
        </p:txBody>
      </p:sp>
      <p:sp>
        <p:nvSpPr>
          <p:cNvPr id="9" name="Rectangle 8">
            <a:extLst>
              <a:ext uri="{FF2B5EF4-FFF2-40B4-BE49-F238E27FC236}">
                <a16:creationId xmlns:a16="http://schemas.microsoft.com/office/drawing/2014/main" id="{E879263E-7781-443B-B383-34A6A6BD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83C6"/>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30DE1BD-C9C5-48F0-960E-9E9EB2CE6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90136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3CB5D4-7E7B-473E-BE13-C1D50712BAB7}"/>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Domains</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25F53DF-E6BC-4FA0-8932-640E5FBD1FBC}"/>
              </a:ext>
            </a:extLst>
          </p:cNvPr>
          <p:cNvGraphicFramePr>
            <a:graphicFrameLocks noGrp="1"/>
          </p:cNvGraphicFramePr>
          <p:nvPr>
            <p:ph idx="1"/>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492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67FA9FB-ADB1-4C7A-BDE3-CE1DB3873BD7}"/>
              </a:ext>
            </a:extLst>
          </p:cNvPr>
          <p:cNvPicPr>
            <a:picLocks noChangeAspect="1"/>
          </p:cNvPicPr>
          <p:nvPr/>
        </p:nvPicPr>
        <p:blipFill>
          <a:blip r:embed="rId2"/>
          <a:stretch>
            <a:fillRect/>
          </a:stretch>
        </p:blipFill>
        <p:spPr>
          <a:xfrm>
            <a:off x="2660133" y="905933"/>
            <a:ext cx="6903737" cy="5039728"/>
          </a:xfrm>
          <a:prstGeom prst="rect">
            <a:avLst/>
          </a:prstGeom>
        </p:spPr>
      </p:pic>
    </p:spTree>
    <p:extLst>
      <p:ext uri="{BB962C8B-B14F-4D97-AF65-F5344CB8AC3E}">
        <p14:creationId xmlns:p14="http://schemas.microsoft.com/office/powerpoint/2010/main" val="245049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8AD6AB-0F6A-4B61-9F2F-17286D29C9C6}"/>
              </a:ext>
            </a:extLst>
          </p:cNvPr>
          <p:cNvSpPr>
            <a:spLocks noGrp="1"/>
          </p:cNvSpPr>
          <p:nvPr>
            <p:ph type="title"/>
          </p:nvPr>
        </p:nvSpPr>
        <p:spPr>
          <a:xfrm>
            <a:off x="781877" y="643467"/>
            <a:ext cx="3467569" cy="5571066"/>
          </a:xfrm>
        </p:spPr>
        <p:txBody>
          <a:bodyPr anchor="ctr">
            <a:normAutofit/>
          </a:bodyPr>
          <a:lstStyle/>
          <a:p>
            <a:r>
              <a:rPr lang="en-GB" sz="4000" dirty="0">
                <a:solidFill>
                  <a:srgbClr val="FFFFFF"/>
                </a:solidFill>
              </a:rPr>
              <a:t>PCN Domains:</a:t>
            </a:r>
            <a:br>
              <a:rPr lang="en-GB" sz="4000" dirty="0">
                <a:solidFill>
                  <a:srgbClr val="FFFFFF"/>
                </a:solidFill>
              </a:rPr>
            </a:br>
            <a:r>
              <a:rPr lang="en-GB" sz="4000" dirty="0">
                <a:solidFill>
                  <a:srgbClr val="FFFFFF"/>
                </a:solidFill>
              </a:rPr>
              <a:t>Pre-emptive questions </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24452A1-9BD9-49DE-950A-F10A08EBE325}"/>
              </a:ext>
            </a:extLst>
          </p:cNvPr>
          <p:cNvSpPr>
            <a:spLocks noGrp="1"/>
          </p:cNvSpPr>
          <p:nvPr>
            <p:ph idx="1"/>
          </p:nvPr>
        </p:nvSpPr>
        <p:spPr>
          <a:xfrm>
            <a:off x="5124206" y="643467"/>
            <a:ext cx="6104288" cy="5571065"/>
          </a:xfrm>
        </p:spPr>
        <p:txBody>
          <a:bodyPr anchor="ctr">
            <a:normAutofit/>
          </a:bodyPr>
          <a:lstStyle/>
          <a:p>
            <a:r>
              <a:rPr lang="en-GB" sz="1800" dirty="0">
                <a:solidFill>
                  <a:srgbClr val="FFFFFF"/>
                </a:solidFill>
              </a:rPr>
              <a:t>Do you know the PCN to which your pharmacy is aligned?</a:t>
            </a:r>
          </a:p>
          <a:p>
            <a:endParaRPr lang="en-GB" sz="1800" dirty="0">
              <a:solidFill>
                <a:srgbClr val="FFFFFF"/>
              </a:solidFill>
            </a:endParaRPr>
          </a:p>
          <a:p>
            <a:r>
              <a:rPr lang="en-GB" sz="1800" dirty="0">
                <a:solidFill>
                  <a:srgbClr val="FFFFFF"/>
                </a:solidFill>
              </a:rPr>
              <a:t>Do you know your PCN Community Pharmacy Lead?</a:t>
            </a:r>
          </a:p>
          <a:p>
            <a:endParaRPr lang="en-GB" sz="1800" dirty="0">
              <a:solidFill>
                <a:srgbClr val="FFFFFF"/>
              </a:solidFill>
            </a:endParaRPr>
          </a:p>
          <a:p>
            <a:r>
              <a:rPr lang="en-GB" sz="1800" dirty="0">
                <a:solidFill>
                  <a:srgbClr val="FFFFFF"/>
                </a:solidFill>
              </a:rPr>
              <a:t>Do you know your PCN Pharmacy Lead’s pharmacy name and ODS code?</a:t>
            </a:r>
          </a:p>
          <a:p>
            <a:endParaRPr lang="en-GB" sz="1800" dirty="0">
              <a:solidFill>
                <a:srgbClr val="FFFFFF"/>
              </a:solidFill>
            </a:endParaRPr>
          </a:p>
          <a:p>
            <a:r>
              <a:rPr lang="en-GB" sz="1800" dirty="0">
                <a:solidFill>
                  <a:srgbClr val="FFFFFF"/>
                </a:solidFill>
              </a:rPr>
              <a:t>Communications Network?</a:t>
            </a:r>
          </a:p>
        </p:txBody>
      </p:sp>
    </p:spTree>
    <p:extLst>
      <p:ext uri="{BB962C8B-B14F-4D97-AF65-F5344CB8AC3E}">
        <p14:creationId xmlns:p14="http://schemas.microsoft.com/office/powerpoint/2010/main" val="20045163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865B9-EF9C-4AD9-89A9-D1F40525BA02}"/>
              </a:ext>
            </a:extLst>
          </p:cNvPr>
          <p:cNvSpPr>
            <a:spLocks noGrp="1"/>
          </p:cNvSpPr>
          <p:nvPr>
            <p:ph type="title"/>
          </p:nvPr>
        </p:nvSpPr>
        <p:spPr>
          <a:xfrm>
            <a:off x="781877" y="643467"/>
            <a:ext cx="3467569" cy="5571066"/>
          </a:xfrm>
        </p:spPr>
        <p:txBody>
          <a:bodyPr anchor="ctr">
            <a:normAutofit/>
          </a:bodyPr>
          <a:lstStyle/>
          <a:p>
            <a:r>
              <a:rPr lang="en-GB" sz="4000" dirty="0">
                <a:solidFill>
                  <a:srgbClr val="FFFFFF"/>
                </a:solidFill>
              </a:rPr>
              <a:t>Agenda</a:t>
            </a:r>
          </a:p>
        </p:txBody>
      </p:sp>
      <p:sp>
        <p:nvSpPr>
          <p:cNvPr id="19" name="Rectangle 18">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C4881A6-F927-408E-A91F-753E377CDDEE}"/>
              </a:ext>
            </a:extLst>
          </p:cNvPr>
          <p:cNvSpPr>
            <a:spLocks noGrp="1"/>
          </p:cNvSpPr>
          <p:nvPr>
            <p:ph idx="1"/>
          </p:nvPr>
        </p:nvSpPr>
        <p:spPr>
          <a:xfrm>
            <a:off x="5124206" y="643467"/>
            <a:ext cx="6104288" cy="5571065"/>
          </a:xfrm>
        </p:spPr>
        <p:txBody>
          <a:bodyPr anchor="ctr">
            <a:normAutofit/>
          </a:bodyPr>
          <a:lstStyle/>
          <a:p>
            <a:r>
              <a:rPr lang="en-GB" sz="2400" dirty="0">
                <a:solidFill>
                  <a:srgbClr val="FFFFFF"/>
                </a:solidFill>
              </a:rPr>
              <a:t>Sponsor – </a:t>
            </a:r>
            <a:r>
              <a:rPr lang="en-GB" sz="2400" dirty="0" err="1">
                <a:solidFill>
                  <a:srgbClr val="FFFFFF"/>
                </a:solidFill>
              </a:rPr>
              <a:t>Chiesi</a:t>
            </a:r>
            <a:r>
              <a:rPr lang="en-GB" sz="2400" dirty="0">
                <a:solidFill>
                  <a:srgbClr val="FFFFFF"/>
                </a:solidFill>
              </a:rPr>
              <a:t> Ltd</a:t>
            </a:r>
          </a:p>
          <a:p>
            <a:r>
              <a:rPr lang="en-GB" sz="2400" dirty="0">
                <a:solidFill>
                  <a:srgbClr val="FFFFFF"/>
                </a:solidFill>
              </a:rPr>
              <a:t>Effective team working and collaboration</a:t>
            </a:r>
          </a:p>
          <a:p>
            <a:r>
              <a:rPr lang="en-GB" sz="2400" dirty="0">
                <a:solidFill>
                  <a:srgbClr val="FFFFFF"/>
                </a:solidFill>
              </a:rPr>
              <a:t>PCN Contract Update</a:t>
            </a:r>
          </a:p>
          <a:p>
            <a:r>
              <a:rPr lang="en-GB" sz="2400" dirty="0">
                <a:solidFill>
                  <a:srgbClr val="FFFFFF"/>
                </a:solidFill>
              </a:rPr>
              <a:t>Strategy Update </a:t>
            </a:r>
            <a:r>
              <a:rPr lang="en-GB" sz="1600" dirty="0">
                <a:solidFill>
                  <a:srgbClr val="FFFFFF"/>
                </a:solidFill>
              </a:rPr>
              <a:t>by David Bearman </a:t>
            </a:r>
          </a:p>
          <a:p>
            <a:r>
              <a:rPr lang="en-GB" sz="2400" dirty="0">
                <a:solidFill>
                  <a:srgbClr val="FFFFFF"/>
                </a:solidFill>
              </a:rPr>
              <a:t>Pharmacy Quality Scheme</a:t>
            </a:r>
          </a:p>
          <a:p>
            <a:r>
              <a:rPr lang="en-GB" sz="2400" dirty="0">
                <a:solidFill>
                  <a:srgbClr val="FFFFFF"/>
                </a:solidFill>
              </a:rPr>
              <a:t>Q&amp;A and Close </a:t>
            </a:r>
          </a:p>
        </p:txBody>
      </p:sp>
    </p:spTree>
    <p:extLst>
      <p:ext uri="{BB962C8B-B14F-4D97-AF65-F5344CB8AC3E}">
        <p14:creationId xmlns:p14="http://schemas.microsoft.com/office/powerpoint/2010/main" val="24714085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ABF74-4281-4BC4-88F6-A1EC98D54C71}"/>
              </a:ext>
            </a:extLst>
          </p:cNvPr>
          <p:cNvPicPr>
            <a:picLocks noChangeAspect="1"/>
          </p:cNvPicPr>
          <p:nvPr/>
        </p:nvPicPr>
        <p:blipFill>
          <a:blip r:embed="rId3"/>
          <a:stretch>
            <a:fillRect/>
          </a:stretch>
        </p:blipFill>
        <p:spPr>
          <a:xfrm>
            <a:off x="71437" y="790575"/>
            <a:ext cx="12049125" cy="5276850"/>
          </a:xfrm>
          <a:prstGeom prst="rect">
            <a:avLst/>
          </a:prstGeom>
        </p:spPr>
      </p:pic>
    </p:spTree>
    <p:extLst>
      <p:ext uri="{BB962C8B-B14F-4D97-AF65-F5344CB8AC3E}">
        <p14:creationId xmlns:p14="http://schemas.microsoft.com/office/powerpoint/2010/main" val="359824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F496-8A0C-4F57-8AF7-BE49F6262FE5}"/>
              </a:ext>
            </a:extLst>
          </p:cNvPr>
          <p:cNvSpPr>
            <a:spLocks noGrp="1"/>
          </p:cNvSpPr>
          <p:nvPr>
            <p:ph type="title"/>
          </p:nvPr>
        </p:nvSpPr>
        <p:spPr/>
        <p:txBody>
          <a:bodyPr/>
          <a:lstStyle/>
          <a:p>
            <a:r>
              <a:rPr lang="en-GB" dirty="0"/>
              <a:t>PCN: Business Continuity</a:t>
            </a:r>
          </a:p>
        </p:txBody>
      </p:sp>
      <p:sp>
        <p:nvSpPr>
          <p:cNvPr id="3" name="Content Placeholder 2">
            <a:extLst>
              <a:ext uri="{FF2B5EF4-FFF2-40B4-BE49-F238E27FC236}">
                <a16:creationId xmlns:a16="http://schemas.microsoft.com/office/drawing/2014/main" id="{1974116A-402C-459D-96F3-3407EA7E2D05}"/>
              </a:ext>
            </a:extLst>
          </p:cNvPr>
          <p:cNvSpPr>
            <a:spLocks noGrp="1"/>
          </p:cNvSpPr>
          <p:nvPr>
            <p:ph idx="1"/>
          </p:nvPr>
        </p:nvSpPr>
        <p:spPr>
          <a:xfrm>
            <a:off x="1097280" y="2885442"/>
            <a:ext cx="5311987" cy="2311399"/>
          </a:xfrm>
        </p:spPr>
        <p:txBody>
          <a:bodyPr>
            <a:normAutofit/>
          </a:bodyPr>
          <a:lstStyle/>
          <a:p>
            <a:pPr marL="0" indent="0">
              <a:buNone/>
            </a:pPr>
            <a:r>
              <a:rPr lang="en-GB" b="0" i="1" dirty="0">
                <a:solidFill>
                  <a:srgbClr val="444444"/>
                </a:solidFill>
                <a:effectLst/>
                <a:latin typeface="Helvetica Neue"/>
              </a:rPr>
              <a:t>All contractors in a PCN that wish to complete the requirements of this domain, must have participated in a discussion, organised by the Pharmacy PCN lead, regarding business continuity planning</a:t>
            </a:r>
            <a:endParaRPr lang="en-GB" i="1" dirty="0"/>
          </a:p>
        </p:txBody>
      </p:sp>
    </p:spTree>
    <p:extLst>
      <p:ext uri="{BB962C8B-B14F-4D97-AF65-F5344CB8AC3E}">
        <p14:creationId xmlns:p14="http://schemas.microsoft.com/office/powerpoint/2010/main" val="59445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A84E-A8B8-4EFF-81A6-C070A3D798C7}"/>
              </a:ext>
            </a:extLst>
          </p:cNvPr>
          <p:cNvSpPr>
            <a:spLocks noGrp="1"/>
          </p:cNvSpPr>
          <p:nvPr>
            <p:ph type="title"/>
          </p:nvPr>
        </p:nvSpPr>
        <p:spPr/>
        <p:txBody>
          <a:bodyPr/>
          <a:lstStyle/>
          <a:p>
            <a:r>
              <a:rPr lang="en-GB" dirty="0"/>
              <a:t>PCN: Business Continuity</a:t>
            </a:r>
          </a:p>
        </p:txBody>
      </p:sp>
      <p:sp>
        <p:nvSpPr>
          <p:cNvPr id="3" name="Content Placeholder 2">
            <a:extLst>
              <a:ext uri="{FF2B5EF4-FFF2-40B4-BE49-F238E27FC236}">
                <a16:creationId xmlns:a16="http://schemas.microsoft.com/office/drawing/2014/main" id="{6A9FAA12-9AF0-4C3F-8EDA-48F6C965E2E5}"/>
              </a:ext>
            </a:extLst>
          </p:cNvPr>
          <p:cNvSpPr>
            <a:spLocks noGrp="1"/>
          </p:cNvSpPr>
          <p:nvPr>
            <p:ph idx="1"/>
          </p:nvPr>
        </p:nvSpPr>
        <p:spPr/>
        <p:txBody>
          <a:bodyPr>
            <a:normAutofit lnSpcReduction="10000"/>
          </a:bodyPr>
          <a:lstStyle/>
          <a:p>
            <a:r>
              <a:rPr lang="en-GB" b="1" dirty="0"/>
              <a:t>The PCN Lead must:</a:t>
            </a:r>
          </a:p>
          <a:p>
            <a:r>
              <a:rPr lang="en-GB" dirty="0"/>
              <a:t>1. Facilitate a discussion between contractors, ensuring the group are aware of the top level business continuity plans of other contractors. </a:t>
            </a:r>
          </a:p>
          <a:p>
            <a:r>
              <a:rPr lang="en-GB" dirty="0"/>
              <a:t>2. Liaise with PCN Clinical Director (or appointed lead) to gain an understanding of business continuity plans for GP practice, should a practice have to close. This should be shared with the community pharmacies within the network also</a:t>
            </a:r>
          </a:p>
          <a:p>
            <a:r>
              <a:rPr lang="en-GB" dirty="0"/>
              <a:t>3. Collate the following information from each participating contractor and share this with all the contractors within the PCN, the PCN Clinical Director, the Local Pharmaceutical Committee and the NHSE&amp;I regional team: contractor contact details for use in an emergency, the names of the pharmacies and general practices that are most likely to be significantly impacted by a temporary closure of each pharmacy (as a result of patient flows) and the high-level details of any arrangements that have been put in place with them which will be activated in the case of the contractor needing to temporarily close their pharmacy.</a:t>
            </a:r>
          </a:p>
          <a:p>
            <a:endParaRPr lang="en-GB" dirty="0"/>
          </a:p>
        </p:txBody>
      </p:sp>
    </p:spTree>
    <p:extLst>
      <p:ext uri="{BB962C8B-B14F-4D97-AF65-F5344CB8AC3E}">
        <p14:creationId xmlns:p14="http://schemas.microsoft.com/office/powerpoint/2010/main" val="2454431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119146-E6C6-4EC7-9D4C-9C6090C7A67F}"/>
              </a:ext>
            </a:extLst>
          </p:cNvPr>
          <p:cNvSpPr>
            <a:spLocks noGrp="1"/>
          </p:cNvSpPr>
          <p:nvPr>
            <p:ph type="title"/>
          </p:nvPr>
        </p:nvSpPr>
        <p:spPr>
          <a:xfrm>
            <a:off x="4974771" y="634946"/>
            <a:ext cx="6574972" cy="1450757"/>
          </a:xfrm>
        </p:spPr>
        <p:txBody>
          <a:bodyPr>
            <a:normAutofit/>
          </a:bodyPr>
          <a:lstStyle/>
          <a:p>
            <a:r>
              <a:rPr lang="en-GB" dirty="0"/>
              <a:t>Business Continuity</a:t>
            </a:r>
          </a:p>
        </p:txBody>
      </p:sp>
      <p:cxnSp>
        <p:nvCxnSpPr>
          <p:cNvPr id="73" name="Straight Connector 7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53780B-AEB6-4C0C-81E9-034F85BBA912}"/>
              </a:ext>
            </a:extLst>
          </p:cNvPr>
          <p:cNvSpPr>
            <a:spLocks noGrp="1"/>
          </p:cNvSpPr>
          <p:nvPr>
            <p:ph idx="1"/>
          </p:nvPr>
        </p:nvSpPr>
        <p:spPr>
          <a:xfrm>
            <a:off x="4974769" y="2198914"/>
            <a:ext cx="6574973" cy="3670180"/>
          </a:xfrm>
        </p:spPr>
        <p:txBody>
          <a:bodyPr>
            <a:normAutofit/>
          </a:bodyPr>
          <a:lstStyle/>
          <a:p>
            <a:r>
              <a:rPr lang="en-GB" b="0" i="1" dirty="0">
                <a:effectLst/>
                <a:latin typeface="Helvetica Neue"/>
              </a:rPr>
              <a:t>The contractor must have demonstrable evidence, at the pharmacy, that the discussions and contractor actions described were completed and, where necessary, updates have been made to the pharmacy business continuity plan, to reflect the collaborative work required in the event of closures.</a:t>
            </a:r>
          </a:p>
          <a:p>
            <a:br>
              <a:rPr lang="en-GB" b="0" i="1" dirty="0">
                <a:effectLst/>
                <a:latin typeface="Helvetica Neue"/>
              </a:rPr>
            </a:br>
            <a:r>
              <a:rPr lang="en-GB" b="0" i="1" dirty="0">
                <a:effectLst/>
                <a:latin typeface="Helvetica Neue"/>
              </a:rPr>
              <a:t>In addition</a:t>
            </a:r>
            <a:r>
              <a:rPr lang="en-GB" b="1" i="1" dirty="0">
                <a:effectLst/>
                <a:latin typeface="Helvetica Neue"/>
              </a:rPr>
              <a:t>, the Pharmacy PCN Lead must</a:t>
            </a:r>
            <a:r>
              <a:rPr lang="en-GB" b="0" i="1" dirty="0">
                <a:effectLst/>
                <a:latin typeface="Helvetica Neue"/>
              </a:rPr>
              <a:t> have demonstrable evidence of having undertaken the tasks described.</a:t>
            </a:r>
          </a:p>
          <a:p>
            <a:endParaRPr lang="en-GB" dirty="0"/>
          </a:p>
        </p:txBody>
      </p:sp>
      <p:sp>
        <p:nvSpPr>
          <p:cNvPr id="75" name="Rectangle 74">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3377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7987-C565-484B-925D-660DA0752910}"/>
              </a:ext>
            </a:extLst>
          </p:cNvPr>
          <p:cNvSpPr>
            <a:spLocks noGrp="1"/>
          </p:cNvSpPr>
          <p:nvPr>
            <p:ph type="title"/>
          </p:nvPr>
        </p:nvSpPr>
        <p:spPr/>
        <p:txBody>
          <a:bodyPr/>
          <a:lstStyle/>
          <a:p>
            <a:r>
              <a:rPr lang="en-GB" dirty="0"/>
              <a:t>PCN Lead MYS Declaration</a:t>
            </a:r>
          </a:p>
        </p:txBody>
      </p:sp>
      <p:sp>
        <p:nvSpPr>
          <p:cNvPr id="3" name="Content Placeholder 2">
            <a:extLst>
              <a:ext uri="{FF2B5EF4-FFF2-40B4-BE49-F238E27FC236}">
                <a16:creationId xmlns:a16="http://schemas.microsoft.com/office/drawing/2014/main" id="{8689D55B-2883-45B3-81B9-A6B04DB295AB}"/>
              </a:ext>
            </a:extLst>
          </p:cNvPr>
          <p:cNvSpPr>
            <a:spLocks noGrp="1"/>
          </p:cNvSpPr>
          <p:nvPr>
            <p:ph idx="1"/>
          </p:nvPr>
        </p:nvSpPr>
        <p:spPr/>
        <p:txBody>
          <a:bodyPr/>
          <a:lstStyle/>
          <a:p>
            <a:endParaRPr lang="en-GB" dirty="0"/>
          </a:p>
          <a:p>
            <a:r>
              <a:rPr lang="en-GB" dirty="0"/>
              <a:t>Declarations that they have facilitated and organised a the group business continuity discussion for all contractors in the PCN who want to take part</a:t>
            </a:r>
          </a:p>
          <a:p>
            <a:r>
              <a:rPr lang="en-GB" dirty="0"/>
              <a:t>ODS codes of the pharmacies that have taken part</a:t>
            </a:r>
          </a:p>
          <a:p>
            <a:r>
              <a:rPr lang="en-GB" dirty="0"/>
              <a:t>The name of the PCN </a:t>
            </a:r>
          </a:p>
          <a:p>
            <a:r>
              <a:rPr lang="en-GB" dirty="0"/>
              <a:t>Declaration that they are the PCN lead</a:t>
            </a:r>
          </a:p>
          <a:p>
            <a:r>
              <a:rPr lang="en-GB" dirty="0"/>
              <a:t>A declaration that the lead has informed the LPC that they are the lead for the PCN</a:t>
            </a:r>
          </a:p>
          <a:p>
            <a:endParaRPr lang="en-GB" dirty="0"/>
          </a:p>
        </p:txBody>
      </p:sp>
    </p:spTree>
    <p:extLst>
      <p:ext uri="{BB962C8B-B14F-4D97-AF65-F5344CB8AC3E}">
        <p14:creationId xmlns:p14="http://schemas.microsoft.com/office/powerpoint/2010/main" val="3791781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38E525B-CC61-44CA-83E8-6CC4CB86E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Coronavirus pandemic: why a flu jab is a good idea in countries heading  into winter">
            <a:extLst>
              <a:ext uri="{FF2B5EF4-FFF2-40B4-BE49-F238E27FC236}">
                <a16:creationId xmlns:a16="http://schemas.microsoft.com/office/drawing/2014/main" id="{8D311722-FF5F-4814-9178-9949711FFE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51" r="25877"/>
          <a:stretch/>
        </p:blipFill>
        <p:spPr bwMode="auto">
          <a:xfrm>
            <a:off x="20" y="3579"/>
            <a:ext cx="6014565" cy="685442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4585"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2C8C26-6D99-492E-9B4B-8A4077227213}"/>
              </a:ext>
            </a:extLst>
          </p:cNvPr>
          <p:cNvSpPr>
            <a:spLocks noGrp="1"/>
          </p:cNvSpPr>
          <p:nvPr>
            <p:ph type="title"/>
          </p:nvPr>
        </p:nvSpPr>
        <p:spPr>
          <a:xfrm>
            <a:off x="1021543" y="1480782"/>
            <a:ext cx="3971498" cy="3896436"/>
          </a:xfrm>
        </p:spPr>
        <p:txBody>
          <a:bodyPr anchor="ctr">
            <a:normAutofit/>
          </a:bodyPr>
          <a:lstStyle/>
          <a:p>
            <a:pPr algn="ctr"/>
            <a:r>
              <a:rPr lang="en-GB">
                <a:solidFill>
                  <a:srgbClr val="FFFFFF"/>
                </a:solidFill>
              </a:rPr>
              <a:t>PCN: Prevention</a:t>
            </a:r>
          </a:p>
        </p:txBody>
      </p:sp>
      <p:pic>
        <p:nvPicPr>
          <p:cNvPr id="8194" name="Picture 2" descr="Video: Thousands of people are vaccinated against flu in just four hours at  two Ipswich GP surgeries | Ipswich Star">
            <a:extLst>
              <a:ext uri="{FF2B5EF4-FFF2-40B4-BE49-F238E27FC236}">
                <a16:creationId xmlns:a16="http://schemas.microsoft.com/office/drawing/2014/main" id="{4031559B-5F67-4DF1-B281-94D89773F1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873" r="-3" b="11201"/>
          <a:stretch/>
        </p:blipFill>
        <p:spPr bwMode="auto">
          <a:xfrm>
            <a:off x="6883401" y="803191"/>
            <a:ext cx="4516920" cy="23859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51051D-134E-4AED-91A5-1200852FE0CF}"/>
              </a:ext>
            </a:extLst>
          </p:cNvPr>
          <p:cNvSpPr>
            <a:spLocks noGrp="1"/>
          </p:cNvSpPr>
          <p:nvPr>
            <p:ph idx="1"/>
          </p:nvPr>
        </p:nvSpPr>
        <p:spPr>
          <a:xfrm>
            <a:off x="6883401" y="3676052"/>
            <a:ext cx="4516920" cy="2375756"/>
          </a:xfrm>
        </p:spPr>
        <p:txBody>
          <a:bodyPr anchor="t">
            <a:noAutofit/>
          </a:bodyPr>
          <a:lstStyle/>
          <a:p>
            <a:r>
              <a:rPr lang="en-GB" sz="1200" b="1" dirty="0"/>
              <a:t>Contractors:</a:t>
            </a:r>
          </a:p>
          <a:p>
            <a:r>
              <a:rPr lang="en-GB" sz="1200" dirty="0"/>
              <a:t>Need to engage with the PCN lead to communicate they would like to be involved in uptake of vaccinations of over 65s </a:t>
            </a:r>
          </a:p>
          <a:p>
            <a:r>
              <a:rPr lang="en-GB" sz="1200" dirty="0"/>
              <a:t>Need to demonstrably have contributed to the PCN having achieved at or above a specified percentage of population over 65 being vaccinated against flu. </a:t>
            </a:r>
          </a:p>
          <a:p>
            <a:r>
              <a:rPr lang="en-GB" sz="1200" b="1" dirty="0"/>
              <a:t>Leads:</a:t>
            </a:r>
          </a:p>
          <a:p>
            <a:r>
              <a:rPr lang="en-GB" sz="1200" dirty="0"/>
              <a:t>Engage with pharmacies that want to be involved, agree collaborative measures and how they can collaborate with GP practices AND engage with PCN Clinical director to agree what collaborative approaches could be taken </a:t>
            </a:r>
          </a:p>
        </p:txBody>
      </p:sp>
    </p:spTree>
    <p:extLst>
      <p:ext uri="{BB962C8B-B14F-4D97-AF65-F5344CB8AC3E}">
        <p14:creationId xmlns:p14="http://schemas.microsoft.com/office/powerpoint/2010/main" val="24163646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89DCAC9B-9289-4482-A436-BEA80C0E27C3}"/>
              </a:ext>
            </a:extLst>
          </p:cNvPr>
          <p:cNvPicPr>
            <a:picLocks noChangeAspect="1"/>
          </p:cNvPicPr>
          <p:nvPr/>
        </p:nvPicPr>
        <p:blipFill>
          <a:blip r:embed="rId3"/>
          <a:stretch>
            <a:fillRect/>
          </a:stretch>
        </p:blipFill>
        <p:spPr>
          <a:xfrm>
            <a:off x="1120477" y="1684495"/>
            <a:ext cx="9951041" cy="3482863"/>
          </a:xfrm>
          <a:prstGeom prst="rect">
            <a:avLst/>
          </a:prstGeom>
        </p:spPr>
      </p:pic>
    </p:spTree>
    <p:extLst>
      <p:ext uri="{BB962C8B-B14F-4D97-AF65-F5344CB8AC3E}">
        <p14:creationId xmlns:p14="http://schemas.microsoft.com/office/powerpoint/2010/main" val="153657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36BC-DAC8-45AD-B6B6-360A0023B929}"/>
              </a:ext>
            </a:extLst>
          </p:cNvPr>
          <p:cNvSpPr>
            <a:spLocks noGrp="1"/>
          </p:cNvSpPr>
          <p:nvPr>
            <p:ph type="title"/>
          </p:nvPr>
        </p:nvSpPr>
        <p:spPr/>
        <p:txBody>
          <a:bodyPr/>
          <a:lstStyle/>
          <a:p>
            <a:r>
              <a:rPr lang="en-GB" dirty="0"/>
              <a:t>PCN Lead MYS Declaration</a:t>
            </a:r>
          </a:p>
        </p:txBody>
      </p:sp>
      <p:sp>
        <p:nvSpPr>
          <p:cNvPr id="3" name="Content Placeholder 2">
            <a:extLst>
              <a:ext uri="{FF2B5EF4-FFF2-40B4-BE49-F238E27FC236}">
                <a16:creationId xmlns:a16="http://schemas.microsoft.com/office/drawing/2014/main" id="{9A04E412-D9B3-4788-8931-7FBBC3A20A7C}"/>
              </a:ext>
            </a:extLst>
          </p:cNvPr>
          <p:cNvSpPr>
            <a:spLocks noGrp="1"/>
          </p:cNvSpPr>
          <p:nvPr>
            <p:ph idx="1"/>
          </p:nvPr>
        </p:nvSpPr>
        <p:spPr/>
        <p:txBody>
          <a:bodyPr/>
          <a:lstStyle/>
          <a:p>
            <a:endParaRPr lang="en-GB" dirty="0"/>
          </a:p>
          <a:p>
            <a:r>
              <a:rPr lang="en-GB" dirty="0"/>
              <a:t>Declaration that the lead has engaged with the PCN Clinical Director to agree how community pharmacies in the PCN will collaborate with GPs to increase the uptake the flu vaccination in patients over 65 years old </a:t>
            </a:r>
          </a:p>
          <a:p>
            <a:r>
              <a:rPr lang="en-GB" dirty="0"/>
              <a:t>Total number vaccinated 65+ between 1</a:t>
            </a:r>
            <a:r>
              <a:rPr lang="en-GB" baseline="30000" dirty="0"/>
              <a:t>st</a:t>
            </a:r>
            <a:r>
              <a:rPr lang="en-GB" dirty="0"/>
              <a:t> September 2020 and 31</a:t>
            </a:r>
            <a:r>
              <a:rPr lang="en-GB" baseline="30000" dirty="0"/>
              <a:t>st</a:t>
            </a:r>
            <a:r>
              <a:rPr lang="en-GB" dirty="0"/>
              <a:t> January 2021</a:t>
            </a:r>
          </a:p>
          <a:p>
            <a:r>
              <a:rPr lang="en-GB" dirty="0"/>
              <a:t>ODS codes of pharmacies that have engaged with the collaborative process</a:t>
            </a:r>
          </a:p>
          <a:p>
            <a:r>
              <a:rPr lang="en-GB" dirty="0"/>
              <a:t>Declaration that they are the appointed lead (and have notified the LPC)</a:t>
            </a:r>
          </a:p>
          <a:p>
            <a:r>
              <a:rPr lang="en-GB" dirty="0"/>
              <a:t>Name of PCN </a:t>
            </a:r>
          </a:p>
        </p:txBody>
      </p:sp>
    </p:spTree>
    <p:extLst>
      <p:ext uri="{BB962C8B-B14F-4D97-AF65-F5344CB8AC3E}">
        <p14:creationId xmlns:p14="http://schemas.microsoft.com/office/powerpoint/2010/main" val="2776162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5D5D9-3682-45D3-AE42-043B9F8205CD}"/>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GB" sz="3200">
                <a:solidFill>
                  <a:srgbClr val="FFFFFF"/>
                </a:solidFill>
              </a:rPr>
              <a:t>Summary of Key Points</a:t>
            </a:r>
          </a:p>
        </p:txBody>
      </p:sp>
      <p:sp>
        <p:nvSpPr>
          <p:cNvPr id="3" name="Content Placeholder 2">
            <a:extLst>
              <a:ext uri="{FF2B5EF4-FFF2-40B4-BE49-F238E27FC236}">
                <a16:creationId xmlns:a16="http://schemas.microsoft.com/office/drawing/2014/main" id="{4551C8F3-C75E-4357-A7A8-2DF66548CF17}"/>
              </a:ext>
            </a:extLst>
          </p:cNvPr>
          <p:cNvSpPr>
            <a:spLocks noGrp="1"/>
          </p:cNvSpPr>
          <p:nvPr>
            <p:ph idx="1"/>
          </p:nvPr>
        </p:nvSpPr>
        <p:spPr>
          <a:xfrm>
            <a:off x="6570206" y="1111753"/>
            <a:ext cx="5057396" cy="4628275"/>
          </a:xfrm>
        </p:spPr>
        <p:txBody>
          <a:bodyPr anchor="ctr">
            <a:normAutofit/>
          </a:bodyPr>
          <a:lstStyle/>
          <a:p>
            <a:r>
              <a:rPr lang="en-GB" dirty="0" err="1">
                <a:solidFill>
                  <a:schemeClr val="tx1">
                    <a:lumMod val="85000"/>
                    <a:lumOff val="15000"/>
                  </a:schemeClr>
                </a:solidFill>
              </a:rPr>
              <a:t>eRD</a:t>
            </a:r>
            <a:r>
              <a:rPr lang="en-GB" dirty="0">
                <a:solidFill>
                  <a:schemeClr val="tx1">
                    <a:lumMod val="85000"/>
                    <a:lumOff val="15000"/>
                  </a:schemeClr>
                </a:solidFill>
              </a:rPr>
              <a:t> toolkit launch</a:t>
            </a:r>
          </a:p>
          <a:p>
            <a:r>
              <a:rPr lang="en-GB" dirty="0">
                <a:solidFill>
                  <a:schemeClr val="tx1">
                    <a:lumMod val="85000"/>
                    <a:lumOff val="15000"/>
                  </a:schemeClr>
                </a:solidFill>
              </a:rPr>
              <a:t>Offer of a facilitated session</a:t>
            </a:r>
          </a:p>
          <a:p>
            <a:r>
              <a:rPr lang="en-GB" dirty="0">
                <a:solidFill>
                  <a:schemeClr val="tx1">
                    <a:lumMod val="85000"/>
                    <a:lumOff val="15000"/>
                  </a:schemeClr>
                </a:solidFill>
              </a:rPr>
              <a:t>Reflection on comms network</a:t>
            </a:r>
          </a:p>
          <a:p>
            <a:r>
              <a:rPr lang="en-GB" dirty="0">
                <a:solidFill>
                  <a:schemeClr val="tx1">
                    <a:lumMod val="85000"/>
                    <a:lumOff val="15000"/>
                  </a:schemeClr>
                </a:solidFill>
              </a:rPr>
              <a:t>Business Continuity Plans</a:t>
            </a:r>
          </a:p>
          <a:p>
            <a:r>
              <a:rPr lang="en-GB" dirty="0">
                <a:solidFill>
                  <a:schemeClr val="tx1">
                    <a:lumMod val="85000"/>
                    <a:lumOff val="15000"/>
                  </a:schemeClr>
                </a:solidFill>
              </a:rPr>
              <a:t>Flu conversation</a:t>
            </a:r>
          </a:p>
          <a:p>
            <a:endParaRPr lang="en-GB" dirty="0">
              <a:solidFill>
                <a:schemeClr val="tx1">
                  <a:lumMod val="85000"/>
                  <a:lumOff val="15000"/>
                </a:schemeClr>
              </a:solidFill>
            </a:endParaRPr>
          </a:p>
          <a:p>
            <a:r>
              <a:rPr lang="en-GB" dirty="0">
                <a:solidFill>
                  <a:schemeClr val="tx1">
                    <a:lumMod val="85000"/>
                    <a:lumOff val="15000"/>
                  </a:schemeClr>
                </a:solidFill>
              </a:rPr>
              <a:t>Feedback Survey Please</a:t>
            </a:r>
          </a:p>
        </p:txBody>
      </p:sp>
    </p:spTree>
    <p:extLst>
      <p:ext uri="{BB962C8B-B14F-4D97-AF65-F5344CB8AC3E}">
        <p14:creationId xmlns:p14="http://schemas.microsoft.com/office/powerpoint/2010/main" val="241518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0865B9-EF9C-4AD9-89A9-D1F40525BA02}"/>
              </a:ext>
            </a:extLst>
          </p:cNvPr>
          <p:cNvSpPr>
            <a:spLocks noGrp="1"/>
          </p:cNvSpPr>
          <p:nvPr>
            <p:ph type="title"/>
          </p:nvPr>
        </p:nvSpPr>
        <p:spPr>
          <a:xfrm>
            <a:off x="781877" y="643467"/>
            <a:ext cx="3467569" cy="5571066"/>
          </a:xfrm>
        </p:spPr>
        <p:txBody>
          <a:bodyPr anchor="ctr">
            <a:normAutofit/>
          </a:bodyPr>
          <a:lstStyle/>
          <a:p>
            <a:r>
              <a:rPr lang="en-GB" sz="4000" dirty="0">
                <a:solidFill>
                  <a:srgbClr val="FFFFFF"/>
                </a:solidFill>
              </a:rPr>
              <a:t>Our Sponsor Tonight</a:t>
            </a:r>
          </a:p>
        </p:txBody>
      </p:sp>
      <p:sp>
        <p:nvSpPr>
          <p:cNvPr id="19" name="Rectangle 18">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C4881A6-F927-408E-A91F-753E377CDDEE}"/>
              </a:ext>
            </a:extLst>
          </p:cNvPr>
          <p:cNvSpPr>
            <a:spLocks noGrp="1"/>
          </p:cNvSpPr>
          <p:nvPr>
            <p:ph idx="1"/>
          </p:nvPr>
        </p:nvSpPr>
        <p:spPr>
          <a:xfrm>
            <a:off x="5124206" y="643467"/>
            <a:ext cx="6104288" cy="5571065"/>
          </a:xfrm>
        </p:spPr>
        <p:txBody>
          <a:bodyPr anchor="ctr">
            <a:normAutofit/>
          </a:bodyPr>
          <a:lstStyle/>
          <a:p>
            <a:r>
              <a:rPr lang="en-GB" sz="2400" dirty="0">
                <a:solidFill>
                  <a:srgbClr val="FFFFFF"/>
                </a:solidFill>
              </a:rPr>
              <a:t>Jason Couch</a:t>
            </a:r>
          </a:p>
          <a:p>
            <a:r>
              <a:rPr lang="en-GB" sz="2400" dirty="0">
                <a:solidFill>
                  <a:srgbClr val="FFFFFF"/>
                </a:solidFill>
              </a:rPr>
              <a:t>Senior Integrated Account Manager</a:t>
            </a:r>
          </a:p>
          <a:p>
            <a:r>
              <a:rPr lang="en-GB" sz="2400" dirty="0" err="1">
                <a:solidFill>
                  <a:srgbClr val="FFFFFF"/>
                </a:solidFill>
              </a:rPr>
              <a:t>Chiesi</a:t>
            </a:r>
            <a:r>
              <a:rPr lang="en-GB" sz="2400" dirty="0">
                <a:solidFill>
                  <a:srgbClr val="FFFFFF"/>
                </a:solidFill>
              </a:rPr>
              <a:t> Ltd </a:t>
            </a:r>
          </a:p>
        </p:txBody>
      </p:sp>
      <p:pic>
        <p:nvPicPr>
          <p:cNvPr id="3074" name="Picture 2" descr="Chiesi | Information | Guidelines">
            <a:extLst>
              <a:ext uri="{FF2B5EF4-FFF2-40B4-BE49-F238E27FC236}">
                <a16:creationId xmlns:a16="http://schemas.microsoft.com/office/drawing/2014/main" id="{C2E2D057-579A-4982-904E-246512036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978" y="5069977"/>
            <a:ext cx="1716833" cy="114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5170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8983BF1-EE89-49AD-86BF-960425708576}"/>
              </a:ext>
            </a:extLst>
          </p:cNvPr>
          <p:cNvPicPr>
            <a:picLocks noChangeAspect="1"/>
          </p:cNvPicPr>
          <p:nvPr/>
        </p:nvPicPr>
        <p:blipFill rotWithShape="1">
          <a:blip r:embed="rId3"/>
          <a:srcRect t="20495"/>
          <a:stretch/>
        </p:blipFill>
        <p:spPr>
          <a:xfrm>
            <a:off x="0" y="0"/>
            <a:ext cx="12191999" cy="6857990"/>
          </a:xfrm>
          <a:prstGeom prst="rect">
            <a:avLst/>
          </a:prstGeom>
        </p:spPr>
      </p:pic>
      <p:sp>
        <p:nvSpPr>
          <p:cNvPr id="17" name="Rectangle 16">
            <a:extLst>
              <a:ext uri="{FF2B5EF4-FFF2-40B4-BE49-F238E27FC236}">
                <a16:creationId xmlns:a16="http://schemas.microsoft.com/office/drawing/2014/main" id="{7319A1DD-F557-4EC6-8A8C-F7617B4CD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3118982"/>
            <a:ext cx="7537704" cy="2286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1B3DC54-EFD3-45D2-A415-DA8C4B1B9A24}"/>
              </a:ext>
            </a:extLst>
          </p:cNvPr>
          <p:cNvSpPr>
            <a:spLocks noGrp="1"/>
          </p:cNvSpPr>
          <p:nvPr>
            <p:ph type="title"/>
          </p:nvPr>
        </p:nvSpPr>
        <p:spPr>
          <a:xfrm>
            <a:off x="4985517" y="3331444"/>
            <a:ext cx="6470692" cy="1229306"/>
          </a:xfrm>
        </p:spPr>
        <p:txBody>
          <a:bodyPr vert="horz" lIns="91440" tIns="45720" rIns="91440" bIns="45720" rtlCol="0" anchor="b">
            <a:normAutofit fontScale="90000"/>
          </a:bodyPr>
          <a:lstStyle/>
          <a:p>
            <a:pPr algn="ctr"/>
            <a:r>
              <a:rPr lang="en-US" sz="5400" dirty="0">
                <a:solidFill>
                  <a:schemeClr val="tx1"/>
                </a:solidFill>
              </a:rPr>
              <a:t>What makes a successful team?</a:t>
            </a:r>
          </a:p>
        </p:txBody>
      </p:sp>
      <p:cxnSp>
        <p:nvCxnSpPr>
          <p:cNvPr id="19" name="Straight Connector 18">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0211" y="4593840"/>
            <a:ext cx="6602263" cy="0"/>
          </a:xfrm>
          <a:prstGeom prst="line">
            <a:avLst/>
          </a:prstGeom>
          <a:ln w="19050">
            <a:solidFill>
              <a:srgbClr val="87DE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03332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Secrets Of Successful Teamwork: Insights From Google">
            <a:hlinkClick r:id="" action="ppaction://media"/>
            <a:extLst>
              <a:ext uri="{FF2B5EF4-FFF2-40B4-BE49-F238E27FC236}">
                <a16:creationId xmlns:a16="http://schemas.microsoft.com/office/drawing/2014/main" id="{F26B4E2F-BA99-4755-B5BC-F9DC79F0D043}"/>
              </a:ext>
            </a:extLst>
          </p:cNvPr>
          <p:cNvPicPr>
            <a:picLocks noRot="1" noChangeAspect="1"/>
          </p:cNvPicPr>
          <p:nvPr>
            <a:videoFile r:link="rId1"/>
          </p:nvPr>
        </p:nvPicPr>
        <p:blipFill>
          <a:blip r:embed="rId4"/>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200047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2FB00-6605-4386-84D0-29E65970F073}"/>
              </a:ext>
            </a:extLst>
          </p:cNvPr>
          <p:cNvSpPr>
            <a:spLocks noGrp="1"/>
          </p:cNvSpPr>
          <p:nvPr>
            <p:ph type="title"/>
          </p:nvPr>
        </p:nvSpPr>
        <p:spPr>
          <a:xfrm>
            <a:off x="4974771" y="634946"/>
            <a:ext cx="6574972" cy="1450757"/>
          </a:xfrm>
        </p:spPr>
        <p:txBody>
          <a:bodyPr>
            <a:normAutofit/>
          </a:bodyPr>
          <a:lstStyle/>
          <a:p>
            <a:r>
              <a:rPr lang="en-GB" dirty="0"/>
              <a:t>Effective Team Working</a:t>
            </a:r>
          </a:p>
        </p:txBody>
      </p:sp>
      <p:pic>
        <p:nvPicPr>
          <p:cNvPr id="2050" name="Picture 2" descr="Review: Aristotle for the 21st century | America Magazine">
            <a:extLst>
              <a:ext uri="{FF2B5EF4-FFF2-40B4-BE49-F238E27FC236}">
                <a16:creationId xmlns:a16="http://schemas.microsoft.com/office/drawing/2014/main" id="{8E995080-4B89-4F38-BC99-E51AAA7DD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31" r="35411" b="-1"/>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606F9EE-FC6B-40E7-8F73-98FCD8CD8745}"/>
              </a:ext>
            </a:extLst>
          </p:cNvPr>
          <p:cNvSpPr>
            <a:spLocks noGrp="1"/>
          </p:cNvSpPr>
          <p:nvPr>
            <p:ph idx="1"/>
          </p:nvPr>
        </p:nvSpPr>
        <p:spPr>
          <a:xfrm>
            <a:off x="4974769" y="2198914"/>
            <a:ext cx="6574973" cy="3670180"/>
          </a:xfrm>
        </p:spPr>
        <p:txBody>
          <a:bodyPr>
            <a:normAutofit/>
          </a:bodyPr>
          <a:lstStyle/>
          <a:p>
            <a:pPr marL="0" indent="0">
              <a:buNone/>
            </a:pPr>
            <a:endParaRPr lang="en-GB" i="1" dirty="0"/>
          </a:p>
          <a:p>
            <a:pPr marL="0" indent="0">
              <a:buNone/>
            </a:pPr>
            <a:r>
              <a:rPr lang="en-GB" i="1" dirty="0"/>
              <a:t>Telos</a:t>
            </a:r>
            <a:r>
              <a:rPr lang="en-GB" dirty="0"/>
              <a:t> – What is the purpose? What are the results?</a:t>
            </a:r>
          </a:p>
          <a:p>
            <a:pPr marL="0" indent="0">
              <a:buNone/>
            </a:pPr>
            <a:endParaRPr lang="en-GB" dirty="0"/>
          </a:p>
          <a:p>
            <a:pPr marL="0" indent="0">
              <a:buNone/>
            </a:pPr>
            <a:r>
              <a:rPr lang="en-GB" dirty="0"/>
              <a:t>What is the communications network within the group like?</a:t>
            </a:r>
          </a:p>
          <a:p>
            <a:pPr marL="0" indent="0">
              <a:buNone/>
            </a:pPr>
            <a:endParaRPr lang="en-GB" dirty="0"/>
          </a:p>
          <a:p>
            <a:pPr marL="0" indent="0">
              <a:buNone/>
            </a:pPr>
            <a:r>
              <a:rPr lang="en-GB" dirty="0"/>
              <a:t>Collaboration and Negotiation</a:t>
            </a:r>
          </a:p>
          <a:p>
            <a:pPr marL="0" indent="0">
              <a:buNone/>
            </a:pPr>
            <a:endParaRPr lang="en-GB" dirty="0"/>
          </a:p>
        </p:txBody>
      </p:sp>
      <p:sp>
        <p:nvSpPr>
          <p:cNvPr id="75" name="Rectangle 74">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0212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Negotiation">
            <a:hlinkClick r:id="" action="ppaction://media"/>
            <a:extLst>
              <a:ext uri="{FF2B5EF4-FFF2-40B4-BE49-F238E27FC236}">
                <a16:creationId xmlns:a16="http://schemas.microsoft.com/office/drawing/2014/main" id="{51713D99-BDFC-4F02-800B-77E660706F39}"/>
              </a:ext>
            </a:extLst>
          </p:cNvPr>
          <p:cNvPicPr>
            <a:picLocks noRot="1" noChangeAspect="1"/>
          </p:cNvPicPr>
          <p:nvPr>
            <a:videoFile r:link="rId1"/>
          </p:nvPr>
        </p:nvPicPr>
        <p:blipFill>
          <a:blip r:embed="rId4"/>
          <a:stretch>
            <a:fillRect/>
          </a:stretch>
        </p:blipFill>
        <p:spPr>
          <a:xfrm>
            <a:off x="2016509" y="369381"/>
            <a:ext cx="8158982" cy="6119237"/>
          </a:xfrm>
          <a:prstGeom prst="rect">
            <a:avLst/>
          </a:prstGeom>
          <a:ln>
            <a:noFill/>
          </a:ln>
        </p:spPr>
      </p:pic>
    </p:spTree>
    <p:extLst>
      <p:ext uri="{BB962C8B-B14F-4D97-AF65-F5344CB8AC3E}">
        <p14:creationId xmlns:p14="http://schemas.microsoft.com/office/powerpoint/2010/main" val="372052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DEFF0-A00D-4273-B5AE-A97B347F26CA}"/>
              </a:ext>
            </a:extLst>
          </p:cNvPr>
          <p:cNvSpPr>
            <a:spLocks noGrp="1"/>
          </p:cNvSpPr>
          <p:nvPr>
            <p:ph type="title"/>
          </p:nvPr>
        </p:nvSpPr>
        <p:spPr>
          <a:xfrm>
            <a:off x="686834" y="1153572"/>
            <a:ext cx="3200400" cy="4461163"/>
          </a:xfrm>
        </p:spPr>
        <p:txBody>
          <a:bodyPr>
            <a:normAutofit/>
          </a:bodyPr>
          <a:lstStyle/>
          <a:p>
            <a:r>
              <a:rPr lang="en-GB">
                <a:solidFill>
                  <a:srgbClr val="FFFFFF"/>
                </a:solidFill>
              </a:rPr>
              <a:t>Interfacing with PCNs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EBCE591-D5FE-4282-9E56-9066D0A40FC4}"/>
              </a:ext>
            </a:extLst>
          </p:cNvPr>
          <p:cNvSpPr>
            <a:spLocks noGrp="1"/>
          </p:cNvSpPr>
          <p:nvPr>
            <p:ph idx="1"/>
          </p:nvPr>
        </p:nvSpPr>
        <p:spPr>
          <a:xfrm>
            <a:off x="4447308" y="591344"/>
            <a:ext cx="6906491" cy="5585619"/>
          </a:xfrm>
        </p:spPr>
        <p:txBody>
          <a:bodyPr anchor="ctr">
            <a:normAutofit/>
          </a:bodyPr>
          <a:lstStyle/>
          <a:p>
            <a:pPr marL="0" indent="0">
              <a:buNone/>
            </a:pPr>
            <a:r>
              <a:rPr lang="en-GB" dirty="0"/>
              <a:t>Agree your principles within the pharmacy network</a:t>
            </a:r>
          </a:p>
          <a:p>
            <a:pPr marL="0" indent="0">
              <a:buNone/>
            </a:pPr>
            <a:r>
              <a:rPr lang="en-GB" dirty="0"/>
              <a:t>What are the measures of success (SMART!)</a:t>
            </a:r>
          </a:p>
          <a:p>
            <a:pPr marL="0" indent="0">
              <a:buNone/>
            </a:pPr>
            <a:r>
              <a:rPr lang="en-GB" dirty="0"/>
              <a:t>What’s the capacity?</a:t>
            </a:r>
          </a:p>
          <a:p>
            <a:pPr marL="0" indent="0">
              <a:buNone/>
            </a:pPr>
            <a:r>
              <a:rPr lang="en-GB" dirty="0"/>
              <a:t>Who’s in the room? </a:t>
            </a:r>
          </a:p>
          <a:p>
            <a:pPr marL="0" indent="0">
              <a:buNone/>
            </a:pPr>
            <a:r>
              <a:rPr lang="en-GB" dirty="0"/>
              <a:t>Relationships </a:t>
            </a:r>
          </a:p>
        </p:txBody>
      </p:sp>
    </p:spTree>
    <p:extLst>
      <p:ext uri="{BB962C8B-B14F-4D97-AF65-F5344CB8AC3E}">
        <p14:creationId xmlns:p14="http://schemas.microsoft.com/office/powerpoint/2010/main" val="32805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DC948A5-C3EE-4C33-B049-AB083D66783C}"/>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r>
              <a:rPr lang="en-US" sz="4000" kern="1200">
                <a:solidFill>
                  <a:srgbClr val="FFFFFF"/>
                </a:solidFill>
                <a:latin typeface="+mj-lt"/>
                <a:ea typeface="+mj-ea"/>
                <a:cs typeface="+mj-cs"/>
              </a:rPr>
              <a:t>Future Leadership Training</a:t>
            </a:r>
          </a:p>
        </p:txBody>
      </p:sp>
      <p:pic>
        <p:nvPicPr>
          <p:cNvPr id="8" name="Picture 2" descr="Study Days for Primary Care Pharmacists - Morph Consultancy">
            <a:extLst>
              <a:ext uri="{FF2B5EF4-FFF2-40B4-BE49-F238E27FC236}">
                <a16:creationId xmlns:a16="http://schemas.microsoft.com/office/drawing/2014/main" id="{C6161B5F-4419-4E8A-9D3A-22837BDDD0FF}"/>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1770" r="3" b="3"/>
          <a:stretch/>
        </p:blipFill>
        <p:spPr bwMode="auto">
          <a:xfrm>
            <a:off x="804671" y="2992364"/>
            <a:ext cx="4954693" cy="2908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EA9AC336-4E65-4062-AD7D-FEBD0E367806}"/>
              </a:ext>
            </a:extLst>
          </p:cNvPr>
          <p:cNvSpPr txBox="1">
            <a:spLocks noGrp="1"/>
          </p:cNvSpPr>
          <p:nvPr>
            <p:ph sz="half" idx="2"/>
          </p:nvPr>
        </p:nvSpPr>
        <p:spPr>
          <a:xfrm>
            <a:off x="6354871" y="2827419"/>
            <a:ext cx="5029200" cy="3227626"/>
          </a:xfrm>
          <a:prstGeom prst="rect">
            <a:avLst/>
          </a:prstGeom>
        </p:spPr>
        <p:txBody>
          <a:bodyPr vert="horz" lIns="91440" tIns="45720" rIns="91440" bIns="45720" rtlCol="0" anchor="ctr">
            <a:normAutofit/>
          </a:bodyPr>
          <a:lstStyle/>
          <a:p>
            <a:r>
              <a:rPr lang="en-US" sz="1900" b="0" i="0" dirty="0">
                <a:solidFill>
                  <a:srgbClr val="000000"/>
                </a:solidFill>
                <a:effectLst/>
              </a:rPr>
              <a:t>Interpersonal relationships, comms and stakeholder management</a:t>
            </a:r>
          </a:p>
          <a:p>
            <a:r>
              <a:rPr lang="en-US" sz="1900" b="0" i="0" dirty="0">
                <a:solidFill>
                  <a:srgbClr val="000000"/>
                </a:solidFill>
                <a:effectLst/>
              </a:rPr>
              <a:t>Working effectively as teams </a:t>
            </a:r>
          </a:p>
          <a:p>
            <a:r>
              <a:rPr lang="en-US" sz="1900" b="0" i="0" dirty="0">
                <a:solidFill>
                  <a:srgbClr val="000000"/>
                </a:solidFill>
                <a:effectLst/>
              </a:rPr>
              <a:t>Motivation, engagement and leading during uncertain times</a:t>
            </a:r>
          </a:p>
          <a:p>
            <a:r>
              <a:rPr lang="en-US" sz="1900" b="0" i="0" dirty="0">
                <a:solidFill>
                  <a:srgbClr val="000000"/>
                </a:solidFill>
                <a:effectLst/>
              </a:rPr>
              <a:t>Strategic thinking and negotiating</a:t>
            </a:r>
          </a:p>
          <a:p>
            <a:r>
              <a:rPr lang="en-US" sz="1900" b="0" i="0" dirty="0">
                <a:solidFill>
                  <a:srgbClr val="000000"/>
                </a:solidFill>
                <a:effectLst/>
              </a:rPr>
              <a:t>Decision making and working in ambiguous situations</a:t>
            </a:r>
          </a:p>
          <a:p>
            <a:r>
              <a:rPr lang="en-US" sz="1900" b="0" i="0" dirty="0">
                <a:solidFill>
                  <a:srgbClr val="000000"/>
                </a:solidFill>
                <a:effectLst/>
              </a:rPr>
              <a:t>Conflict resolution and difficult conversations</a:t>
            </a:r>
          </a:p>
        </p:txBody>
      </p:sp>
    </p:spTree>
    <p:extLst>
      <p:ext uri="{BB962C8B-B14F-4D97-AF65-F5344CB8AC3E}">
        <p14:creationId xmlns:p14="http://schemas.microsoft.com/office/powerpoint/2010/main" val="1287927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940</Words>
  <Application>Microsoft Office PowerPoint</Application>
  <PresentationFormat>Widescreen</PresentationFormat>
  <Paragraphs>137</Paragraphs>
  <Slides>28</Slides>
  <Notes>20</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Calibri Light</vt:lpstr>
      <vt:lpstr>Helvetica Neue</vt:lpstr>
      <vt:lpstr>Office Theme</vt:lpstr>
      <vt:lpstr>Retrospect</vt:lpstr>
      <vt:lpstr>1_Retrospect</vt:lpstr>
      <vt:lpstr>PCN Community Pharmacy Leads Update  September 2020</vt:lpstr>
      <vt:lpstr>Agenda</vt:lpstr>
      <vt:lpstr>Our Sponsor Tonight</vt:lpstr>
      <vt:lpstr>What makes a successful team?</vt:lpstr>
      <vt:lpstr>PowerPoint Presentation</vt:lpstr>
      <vt:lpstr>Effective Team Working</vt:lpstr>
      <vt:lpstr>PowerPoint Presentation</vt:lpstr>
      <vt:lpstr>Interfacing with PCNs</vt:lpstr>
      <vt:lpstr>Future Leadership Training</vt:lpstr>
      <vt:lpstr>PCN Contract Update </vt:lpstr>
      <vt:lpstr>Key GP Contract Updates</vt:lpstr>
      <vt:lpstr>PCN DES</vt:lpstr>
      <vt:lpstr>What is a Structure medication Review (SMR?)</vt:lpstr>
      <vt:lpstr>Impact and Investment Fund </vt:lpstr>
      <vt:lpstr>Areas of Overlap</vt:lpstr>
      <vt:lpstr>Pharmacy Quality Scheme: A PCN Lead’s Guide</vt:lpstr>
      <vt:lpstr>Domains</vt:lpstr>
      <vt:lpstr>PowerPoint Presentation</vt:lpstr>
      <vt:lpstr>PCN Domains: Pre-emptive questions </vt:lpstr>
      <vt:lpstr>PowerPoint Presentation</vt:lpstr>
      <vt:lpstr>PCN: Business Continuity</vt:lpstr>
      <vt:lpstr>PCN: Business Continuity</vt:lpstr>
      <vt:lpstr>Business Continuity</vt:lpstr>
      <vt:lpstr>PCN Lead MYS Declaration</vt:lpstr>
      <vt:lpstr>PCN: Prevention</vt:lpstr>
      <vt:lpstr>PowerPoint Presentation</vt:lpstr>
      <vt:lpstr>PCN Lead MYS Declaration</vt:lpstr>
      <vt:lpstr>Summary of 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PCN Community Pharmacy Leads Update  September 2020</dc:title>
  <dc:creator>Tom Kallis</dc:creator>
  <cp:lastModifiedBy>Kathryn Jones</cp:lastModifiedBy>
  <cp:revision>8</cp:revision>
  <dcterms:created xsi:type="dcterms:W3CDTF">2020-09-23T13:00:06Z</dcterms:created>
  <dcterms:modified xsi:type="dcterms:W3CDTF">2020-09-29T12:59:10Z</dcterms:modified>
</cp:coreProperties>
</file>